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8.jpeg" ContentType="image/jpeg"/>
  <Override PartName="/ppt/media/image5.png" ContentType="image/png"/>
  <Override PartName="/ppt/media/image6.png" ContentType="image/png"/>
  <Override PartName="/ppt/media/image7.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move </a:t>
            </a:r>
            <a:r>
              <a:rPr b="0" lang="en-US" sz="4400" spc="-1" strike="noStrike">
                <a:latin typeface="Arial"/>
              </a:rPr>
              <a:t>the </a:t>
            </a:r>
            <a:r>
              <a:rPr b="0" lang="en-US" sz="4400" spc="-1" strike="noStrike">
                <a:latin typeface="Arial"/>
              </a:rPr>
              <a:t>slide</a:t>
            </a:r>
            <a:endParaRPr b="0" lang="en-US" sz="4400" spc="-1" strike="noStrike">
              <a:latin typeface="Arial"/>
            </a:endParaRPr>
          </a:p>
        </p:txBody>
      </p:sp>
      <p:sp>
        <p:nvSpPr>
          <p:cNvPr id="4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a:t>
            </a:r>
            <a:r>
              <a:rPr b="0" lang="en-US" sz="2000" spc="-1" strike="noStrike">
                <a:latin typeface="Arial"/>
              </a:rPr>
              <a:t>the notes </a:t>
            </a:r>
            <a:r>
              <a:rPr b="0" lang="en-US" sz="2000" spc="-1" strike="noStrike">
                <a:latin typeface="Arial"/>
              </a:rPr>
              <a:t>format</a:t>
            </a:r>
            <a:endParaRPr b="0" lang="en-US" sz="2000" spc="-1" strike="noStrike">
              <a:latin typeface="Arial"/>
            </a:endParaRPr>
          </a:p>
        </p:txBody>
      </p:sp>
      <p:sp>
        <p:nvSpPr>
          <p:cNvPr id="45"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6"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7"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8"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6B186651-6B04-4231-98A5-DB3784BCBA8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990720" y="766800"/>
            <a:ext cx="5113800" cy="3834360"/>
          </a:xfrm>
          <a:prstGeom prst="rect">
            <a:avLst/>
          </a:prstGeom>
          <a:ln w="0">
            <a:noFill/>
          </a:ln>
        </p:spPr>
      </p:sp>
      <p:sp>
        <p:nvSpPr>
          <p:cNvPr id="96" name="PlaceHolder 2"/>
          <p:cNvSpPr>
            <a:spLocks noGrp="1"/>
          </p:cNvSpPr>
          <p:nvPr>
            <p:ph type="body"/>
          </p:nvPr>
        </p:nvSpPr>
        <p:spPr>
          <a:xfrm>
            <a:off x="709560" y="4862520"/>
            <a:ext cx="5675760" cy="4601160"/>
          </a:xfrm>
          <a:prstGeom prst="rect">
            <a:avLst/>
          </a:prstGeom>
          <a:noFill/>
          <a:ln w="9360">
            <a:noFill/>
          </a:ln>
        </p:spPr>
        <p:txBody>
          <a:bodyPr numCol="1" spcCol="0" lIns="0" rIns="0" tIns="0" bIns="0" anchor="t">
            <a:noAutofit/>
          </a:bodyPr>
          <a:p>
            <a:endParaRPr b="0" lang="en-US" sz="2000" spc="-1" strike="noStrike">
              <a:latin typeface="Arial"/>
            </a:endParaRPr>
          </a:p>
        </p:txBody>
      </p:sp>
      <p:sp>
        <p:nvSpPr>
          <p:cNvPr id="97" name="PlaceHolder 3"/>
          <p:cNvSpPr>
            <a:spLocks noGrp="1"/>
          </p:cNvSpPr>
          <p:nvPr>
            <p:ph type="sldNum" idx="7"/>
          </p:nvPr>
        </p:nvSpPr>
        <p:spPr>
          <a:xfrm>
            <a:off x="4021200" y="9720360"/>
            <a:ext cx="3072240" cy="508320"/>
          </a:xfrm>
          <a:prstGeom prst="rect">
            <a:avLst/>
          </a:prstGeom>
          <a:noFill/>
          <a:ln w="9360">
            <a:noFill/>
          </a:ln>
        </p:spPr>
        <p:txBody>
          <a:bodyPr numCol="1" spcCol="0" lIns="0" rIns="0" tIns="0" bIns="0" anchor="b">
            <a:noAutofit/>
          </a:bodyPr>
          <a:lstStyle>
            <a:lvl1pPr algn="r">
              <a:lnSpc>
                <a:spcPct val="100000"/>
              </a:lnSpc>
              <a:buNone/>
              <a:tabLst>
                <a:tab algn="l" pos="0"/>
              </a:tabLst>
              <a:defRPr b="0" lang="en-US" sz="1100" spc="-1" strike="noStrike">
                <a:solidFill>
                  <a:srgbClr val="000000"/>
                </a:solidFill>
                <a:latin typeface="Times New Roman"/>
              </a:defRPr>
            </a:lvl1pPr>
          </a:lstStyle>
          <a:p>
            <a:pPr algn="r">
              <a:lnSpc>
                <a:spcPct val="100000"/>
              </a:lnSpc>
              <a:buNone/>
              <a:tabLst>
                <a:tab algn="l" pos="0"/>
              </a:tabLst>
            </a:pPr>
            <a:fld id="{F370628A-E382-43B3-B630-0B77E29AAB05}" type="slidenum">
              <a:rPr b="0" lang="en-US" sz="1100" spc="-1" strike="noStrike">
                <a:solidFill>
                  <a:srgbClr val="000000"/>
                </a:solidFill>
                <a:latin typeface="Times New Roman"/>
              </a:rPr>
              <a:t>&lt;number&gt;</a:t>
            </a:fld>
            <a:endParaRPr b="0" lang="en-US" sz="11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083E8F7-97FE-49D2-93A8-045D9F4C9AC9}"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457200" y="1604520"/>
            <a:ext cx="5400" cy="36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457200" y="1605240"/>
            <a:ext cx="5400" cy="3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06BAFD3-FBF8-4FA6-B6AD-839192AD3F5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45720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46008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457200" y="160524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60080" y="160524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63C03D8-D605-4030-9B3B-F281EC27CE1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 name="PlaceHolder 2"/>
          <p:cNvSpPr>
            <a:spLocks noGrp="1"/>
          </p:cNvSpPr>
          <p:nvPr>
            <p:ph/>
          </p:nvPr>
        </p:nvSpPr>
        <p:spPr>
          <a:xfrm>
            <a:off x="457200" y="1604520"/>
            <a:ext cx="1440" cy="36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3"/>
          <p:cNvSpPr>
            <a:spLocks noGrp="1"/>
          </p:cNvSpPr>
          <p:nvPr>
            <p:ph/>
          </p:nvPr>
        </p:nvSpPr>
        <p:spPr>
          <a:xfrm>
            <a:off x="459000" y="1604520"/>
            <a:ext cx="1440" cy="36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4"/>
          <p:cNvSpPr>
            <a:spLocks noGrp="1"/>
          </p:cNvSpPr>
          <p:nvPr>
            <p:ph/>
          </p:nvPr>
        </p:nvSpPr>
        <p:spPr>
          <a:xfrm>
            <a:off x="461160" y="1604520"/>
            <a:ext cx="1440" cy="36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5"/>
          <p:cNvSpPr>
            <a:spLocks noGrp="1"/>
          </p:cNvSpPr>
          <p:nvPr>
            <p:ph/>
          </p:nvPr>
        </p:nvSpPr>
        <p:spPr>
          <a:xfrm>
            <a:off x="457200" y="1605240"/>
            <a:ext cx="1440" cy="36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6"/>
          <p:cNvSpPr>
            <a:spLocks noGrp="1"/>
          </p:cNvSpPr>
          <p:nvPr>
            <p:ph/>
          </p:nvPr>
        </p:nvSpPr>
        <p:spPr>
          <a:xfrm>
            <a:off x="459000" y="1605240"/>
            <a:ext cx="1440" cy="36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7"/>
          <p:cNvSpPr>
            <a:spLocks noGrp="1"/>
          </p:cNvSpPr>
          <p:nvPr>
            <p:ph/>
          </p:nvPr>
        </p:nvSpPr>
        <p:spPr>
          <a:xfrm>
            <a:off x="461160" y="1605240"/>
            <a:ext cx="1440" cy="3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0681E09-73D7-4D6A-B715-3F6F97A51DD3}"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type="subTitle"/>
          </p:nvPr>
        </p:nvSpPr>
        <p:spPr>
          <a:xfrm>
            <a:off x="457200" y="-2268720"/>
            <a:ext cx="5400" cy="7748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101B38B-C1ED-44A7-8069-41A86D3B3D3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457200" y="1604520"/>
            <a:ext cx="5400" cy="14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62658AC-F0FF-4FBA-81E6-14ECD5F18DA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457200" y="1604520"/>
            <a:ext cx="2520" cy="14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0080" y="1604520"/>
            <a:ext cx="2520" cy="14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C267C7E-39E0-4FDD-803B-FB5596D31A5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3377154-CBDD-40D9-89B9-32E7A2D5CAA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4680"/>
            <a:ext cx="8225280" cy="5279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DF67C92-865F-4808-BA75-81D5ABE7479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45720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460080" y="1604520"/>
            <a:ext cx="2520" cy="14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457200" y="160524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4B7340A-DC2A-44DE-B9D0-07A0120B81D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457200" y="1604520"/>
            <a:ext cx="2520" cy="14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46008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460080" y="160524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7FABE9A-AEBB-4BEA-A70A-1B74D7AB1E5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45720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46008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457200" y="1605240"/>
            <a:ext cx="5400" cy="36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400D6DD-FE27-49A1-A032-CD9469F25B58}"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604520"/>
            <a:ext cx="5400" cy="1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 name="PlaceHolder 3"/>
          <p:cNvSpPr>
            <a:spLocks noGrp="1"/>
          </p:cNvSpPr>
          <p:nvPr>
            <p:ph type="body"/>
          </p:nvPr>
        </p:nvSpPr>
        <p:spPr>
          <a:xfrm>
            <a:off x="463680" y="1604520"/>
            <a:ext cx="5400" cy="1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 name="PlaceHolder 4"/>
          <p:cNvSpPr>
            <a:spLocks noGrp="1"/>
          </p:cNvSpPr>
          <p:nvPr>
            <p:ph type="body"/>
          </p:nvPr>
        </p:nvSpPr>
        <p:spPr>
          <a:xfrm>
            <a:off x="457200" y="1607040"/>
            <a:ext cx="11520" cy="1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 name="PlaceHolder 5"/>
          <p:cNvSpPr>
            <a:spLocks noGrp="1"/>
          </p:cNvSpPr>
          <p:nvPr>
            <p:ph type="ftr" idx="1"/>
          </p:nvPr>
        </p:nvSpPr>
        <p:spPr>
          <a:xfrm>
            <a:off x="3124080" y="6356520"/>
            <a:ext cx="2891160" cy="360720"/>
          </a:xfrm>
          <a:prstGeom prst="rect">
            <a:avLst/>
          </a:prstGeom>
          <a:noFill/>
          <a:ln w="0">
            <a:noFill/>
          </a:ln>
        </p:spPr>
        <p:txBody>
          <a:bodyPr lIns="90000" rIns="90000" tIns="45000" bIns="45000" anchor="ctr">
            <a:noAutofit/>
          </a:bodyPr>
          <a:lstStyle>
            <a:lvl1pPr algn="ctr">
              <a:lnSpc>
                <a:spcPct val="100000"/>
              </a:lnSpc>
              <a:buNone/>
              <a:tabLst>
                <a:tab algn="l" pos="0"/>
              </a:tabLst>
              <a:defRPr b="0" lang="en-IN" sz="1400" spc="-1" strike="noStrike">
                <a:solidFill>
                  <a:srgbClr val="000000"/>
                </a:solidFill>
                <a:latin typeface="Times New Roman"/>
              </a:defRPr>
            </a:lvl1pPr>
          </a:lstStyle>
          <a:p>
            <a:pPr algn="ctr">
              <a:lnSpc>
                <a:spcPct val="100000"/>
              </a:lnSpc>
              <a:buNone/>
              <a:tabLst>
                <a:tab algn="l" pos="0"/>
              </a:tabLst>
            </a:pPr>
            <a:r>
              <a:rPr b="0" lang="en-IN" sz="1400" spc="-1" strike="noStrike">
                <a:solidFill>
                  <a:srgbClr val="000000"/>
                </a:solidFill>
                <a:latin typeface="Times New Roman"/>
              </a:rPr>
              <a:t>&lt;footer&gt;</a:t>
            </a:r>
            <a:endParaRPr b="0" lang="en-US" sz="1400" spc="-1" strike="noStrike">
              <a:latin typeface="Times New Roman"/>
            </a:endParaRPr>
          </a:p>
        </p:txBody>
      </p:sp>
      <p:sp>
        <p:nvSpPr>
          <p:cNvPr id="5" name="PlaceHolder 6"/>
          <p:cNvSpPr>
            <a:spLocks noGrp="1"/>
          </p:cNvSpPr>
          <p:nvPr>
            <p:ph type="sldNum" idx="2"/>
          </p:nvPr>
        </p:nvSpPr>
        <p:spPr>
          <a:xfrm>
            <a:off x="6553080" y="6356520"/>
            <a:ext cx="2129400" cy="360720"/>
          </a:xfrm>
          <a:prstGeom prst="rect">
            <a:avLst/>
          </a:prstGeom>
          <a:noFill/>
          <a:ln w="0">
            <a:noFill/>
          </a:ln>
        </p:spPr>
        <p:txBody>
          <a:bodyPr lIns="90000" rIns="90000" tIns="45000" bIns="45000" anchor="ctr">
            <a:noAutofit/>
          </a:bodyPr>
          <a:lstStyle>
            <a:lvl1pPr algn="r">
              <a:lnSpc>
                <a:spcPct val="100000"/>
              </a:lnSpc>
              <a:buNone/>
              <a:tabLst>
                <a:tab algn="l" pos="0"/>
              </a:tabLst>
              <a:defRPr b="0" lang="en-US" sz="1200" spc="-1" strike="noStrike">
                <a:solidFill>
                  <a:srgbClr val="8b8b8b"/>
                </a:solidFill>
                <a:latin typeface="Calibri"/>
              </a:defRPr>
            </a:lvl1pPr>
          </a:lstStyle>
          <a:p>
            <a:pPr algn="r">
              <a:lnSpc>
                <a:spcPct val="100000"/>
              </a:lnSpc>
              <a:buNone/>
              <a:tabLst>
                <a:tab algn="l" pos="0"/>
              </a:tabLst>
            </a:pPr>
            <a:fld id="{43589B80-39F1-43D3-872C-B23FEEAB13E1}" type="slidenum">
              <a:rPr b="0" lang="en-US" sz="1200" spc="-1" strike="noStrike">
                <a:solidFill>
                  <a:srgbClr val="8b8b8b"/>
                </a:solidFill>
                <a:latin typeface="Calibri"/>
              </a:rPr>
              <a:t>&lt;number&gt;</a:t>
            </a:fld>
            <a:endParaRPr b="0" lang="en-US" sz="1200" spc="-1" strike="noStrike">
              <a:latin typeface="Times New Roman"/>
            </a:endParaRPr>
          </a:p>
        </p:txBody>
      </p:sp>
      <p:sp>
        <p:nvSpPr>
          <p:cNvPr id="6" name="PlaceHolder 7"/>
          <p:cNvSpPr>
            <a:spLocks noGrp="1"/>
          </p:cNvSpPr>
          <p:nvPr>
            <p:ph type="dt" idx="3"/>
          </p:nvPr>
        </p:nvSpPr>
        <p:spPr>
          <a:xfrm>
            <a:off x="457200" y="6356520"/>
            <a:ext cx="2129400" cy="3607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9.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p:nvPr>
        </p:nvSpPr>
        <p:spPr>
          <a:xfrm>
            <a:off x="457200" y="2057400"/>
            <a:ext cx="8225280" cy="4114440"/>
          </a:xfrm>
          <a:prstGeom prst="rect">
            <a:avLst/>
          </a:prstGeom>
          <a:noFill/>
          <a:ln w="0">
            <a:noFill/>
          </a:ln>
        </p:spPr>
        <p:txBody>
          <a:bodyPr lIns="0" rIns="0" tIns="0" bIns="0" anchor="t">
            <a:normAutofit/>
          </a:bodyPr>
          <a:p>
            <a:pPr algn="ctr">
              <a:lnSpc>
                <a:spcPct val="100000"/>
              </a:lnSpc>
              <a:spcBef>
                <a:spcPts val="641"/>
              </a:spcBef>
              <a:buNone/>
              <a:tabLst>
                <a:tab algn="l" pos="0"/>
              </a:tabLst>
            </a:pPr>
            <a:r>
              <a:rPr b="0" lang="en-US" sz="3200" spc="-1" strike="noStrike">
                <a:solidFill>
                  <a:srgbClr val="000000"/>
                </a:solidFill>
                <a:latin typeface="Times New Roman"/>
              </a:rPr>
              <a:t>Department of ECE</a:t>
            </a:r>
            <a:endParaRPr b="0" lang="en-US" sz="3200" spc="-1" strike="noStrike">
              <a:latin typeface="Arial"/>
            </a:endParaRPr>
          </a:p>
          <a:p>
            <a:pPr algn="ctr">
              <a:lnSpc>
                <a:spcPct val="100000"/>
              </a:lnSpc>
              <a:spcBef>
                <a:spcPts val="641"/>
              </a:spcBef>
              <a:buNone/>
              <a:tabLst>
                <a:tab algn="l" pos="0"/>
              </a:tabLst>
            </a:pPr>
            <a:r>
              <a:rPr b="0" lang="en-US" sz="3200" spc="-1" strike="noStrike">
                <a:solidFill>
                  <a:srgbClr val="000000"/>
                </a:solidFill>
                <a:latin typeface="Times New Roman"/>
              </a:rPr>
              <a:t>GE19612 - Professional Readiness for Innovation, Employability and Entrepreneurship (Mini Project)  </a:t>
            </a:r>
            <a:endParaRPr b="0" lang="en-US" sz="3200" spc="-1" strike="noStrike">
              <a:latin typeface="Arial"/>
            </a:endParaRPr>
          </a:p>
          <a:p>
            <a:pPr algn="ctr">
              <a:lnSpc>
                <a:spcPct val="100000"/>
              </a:lnSpc>
              <a:spcBef>
                <a:spcPts val="641"/>
              </a:spcBef>
              <a:buNone/>
              <a:tabLst>
                <a:tab algn="l" pos="0"/>
              </a:tabLst>
            </a:pPr>
            <a:r>
              <a:rPr b="0" lang="en-US" sz="3200" spc="-1" strike="noStrike">
                <a:solidFill>
                  <a:srgbClr val="000000"/>
                </a:solidFill>
                <a:latin typeface="Times New Roman"/>
              </a:rPr>
              <a:t>2023-24- Even</a:t>
            </a:r>
            <a:endParaRPr b="0" lang="en-US" sz="3200" spc="-1" strike="noStrike">
              <a:latin typeface="Arial"/>
            </a:endParaRPr>
          </a:p>
          <a:p>
            <a:pPr algn="ctr">
              <a:lnSpc>
                <a:spcPct val="100000"/>
              </a:lnSpc>
              <a:spcBef>
                <a:spcPts val="641"/>
              </a:spcBef>
              <a:buNone/>
              <a:tabLst>
                <a:tab algn="l" pos="0"/>
              </a:tabLst>
            </a:pPr>
            <a:r>
              <a:rPr b="0" lang="en-US" sz="3200" spc="-1" strike="noStrike">
                <a:solidFill>
                  <a:srgbClr val="000000"/>
                </a:solidFill>
                <a:latin typeface="Times New Roman"/>
              </a:rPr>
              <a:t>III Year ECE C section </a:t>
            </a:r>
            <a:endParaRPr b="0" lang="en-US" sz="3200" spc="-1" strike="noStrike">
              <a:latin typeface="Arial"/>
            </a:endParaRPr>
          </a:p>
        </p:txBody>
      </p:sp>
      <p:pic>
        <p:nvPicPr>
          <p:cNvPr id="50" name="Picture 4" descr="Home | Rajalakshmi Engineering College (REC)"/>
          <p:cNvPicPr/>
          <p:nvPr/>
        </p:nvPicPr>
        <p:blipFill>
          <a:blip r:embed="rId1"/>
          <a:stretch/>
        </p:blipFill>
        <p:spPr>
          <a:xfrm>
            <a:off x="152280" y="228600"/>
            <a:ext cx="3576960" cy="11523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p:nvPr>
        </p:nvSpPr>
        <p:spPr>
          <a:xfrm>
            <a:off x="457200" y="1604520"/>
            <a:ext cx="5400" cy="14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2"/>
          <p:cNvSpPr>
            <a:spLocks noGrp="1"/>
          </p:cNvSpPr>
          <p:nvPr>
            <p:ph/>
          </p:nvPr>
        </p:nvSpPr>
        <p:spPr>
          <a:xfrm>
            <a:off x="463680" y="1604520"/>
            <a:ext cx="5400" cy="14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57200" y="1607040"/>
            <a:ext cx="11520" cy="1440"/>
          </a:xfrm>
          <a:prstGeom prst="rect">
            <a:avLst/>
          </a:prstGeom>
          <a:noFill/>
          <a:ln w="0">
            <a:noFill/>
          </a:ln>
        </p:spPr>
        <p:txBody>
          <a:bodyPr lIns="0" rIns="0" tIns="0" bIns="0" anchor="t">
            <a:normAutofit/>
          </a:bodyPr>
          <a:p>
            <a:endParaRPr b="0" lang="en-US" sz="3200" spc="-1" strike="noStrike">
              <a:latin typeface="Arial"/>
            </a:endParaRPr>
          </a:p>
        </p:txBody>
      </p:sp>
      <p:pic>
        <p:nvPicPr>
          <p:cNvPr id="76" name="" descr=""/>
          <p:cNvPicPr/>
          <p:nvPr/>
        </p:nvPicPr>
        <p:blipFill>
          <a:blip r:embed="rId1"/>
          <a:stretch/>
        </p:blipFill>
        <p:spPr>
          <a:xfrm>
            <a:off x="51840" y="2057400"/>
            <a:ext cx="4748400" cy="2677680"/>
          </a:xfrm>
          <a:prstGeom prst="rect">
            <a:avLst/>
          </a:prstGeom>
          <a:ln w="0">
            <a:noFill/>
          </a:ln>
        </p:spPr>
      </p:pic>
      <p:sp>
        <p:nvSpPr>
          <p:cNvPr id="77" name=""/>
          <p:cNvSpPr/>
          <p:nvPr/>
        </p:nvSpPr>
        <p:spPr>
          <a:xfrm>
            <a:off x="252000" y="541800"/>
            <a:ext cx="8434440" cy="653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2000" spc="-1" strike="noStrike">
                <a:solidFill>
                  <a:srgbClr val="000000"/>
                </a:solidFill>
                <a:latin typeface="Times New Roman"/>
              </a:rPr>
              <a:t>The following diagrams shows the block diagram of the mobile station and the sofware flow diagram at the base station.</a:t>
            </a:r>
            <a:endParaRPr b="0" lang="en-US" sz="2000" spc="-1" strike="noStrike">
              <a:latin typeface="Arial"/>
            </a:endParaRPr>
          </a:p>
        </p:txBody>
      </p:sp>
      <p:pic>
        <p:nvPicPr>
          <p:cNvPr id="78" name="" descr=""/>
          <p:cNvPicPr/>
          <p:nvPr/>
        </p:nvPicPr>
        <p:blipFill>
          <a:blip r:embed="rId2"/>
          <a:srcRect l="4999" t="0" r="0" b="0"/>
          <a:stretch/>
        </p:blipFill>
        <p:spPr>
          <a:xfrm>
            <a:off x="4572000" y="2057400"/>
            <a:ext cx="4343040" cy="2904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461160" y="3960"/>
            <a:ext cx="8225280" cy="1138680"/>
          </a:xfrm>
          <a:prstGeom prst="rect">
            <a:avLst/>
          </a:prstGeom>
          <a:noFill/>
          <a:ln w="0">
            <a:noFill/>
          </a:ln>
        </p:spPr>
        <p:txBody>
          <a:bodyPr lIns="0" rIns="0" tIns="0" bIns="0" anchor="ctr">
            <a:noAutofit/>
          </a:bodyPr>
          <a:p>
            <a:pPr algn="ctr">
              <a:lnSpc>
                <a:spcPct val="100000"/>
              </a:lnSpc>
              <a:buNone/>
            </a:pPr>
            <a:r>
              <a:rPr b="0" lang="en-US" sz="4400" spc="-1" strike="noStrike">
                <a:latin typeface="Times New Roman"/>
              </a:rPr>
              <a:t>Softwa</a:t>
            </a:r>
            <a:r>
              <a:rPr b="0" lang="en-US" sz="4400" spc="-1" strike="noStrike">
                <a:latin typeface="Times New Roman"/>
              </a:rPr>
              <a:t>re </a:t>
            </a:r>
            <a:r>
              <a:rPr b="0" lang="en-US" sz="4400" spc="-1" strike="noStrike">
                <a:latin typeface="Times New Roman"/>
              </a:rPr>
              <a:t>Archite</a:t>
            </a:r>
            <a:r>
              <a:rPr b="0" lang="en-US" sz="4400" spc="-1" strike="noStrike">
                <a:latin typeface="Times New Roman"/>
              </a:rPr>
              <a:t>cture</a:t>
            </a:r>
            <a:endParaRPr b="0" lang="en-US" sz="4400" spc="-1" strike="noStrike">
              <a:latin typeface="Arial"/>
            </a:endParaRPr>
          </a:p>
        </p:txBody>
      </p:sp>
      <p:sp>
        <p:nvSpPr>
          <p:cNvPr id="80" name="PlaceHolder 2"/>
          <p:cNvSpPr>
            <a:spLocks noGrp="1"/>
          </p:cNvSpPr>
          <p:nvPr>
            <p:ph/>
          </p:nvPr>
        </p:nvSpPr>
        <p:spPr>
          <a:xfrm>
            <a:off x="457200" y="1604520"/>
            <a:ext cx="5400" cy="14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3"/>
          <p:cNvSpPr>
            <a:spLocks noGrp="1"/>
          </p:cNvSpPr>
          <p:nvPr>
            <p:ph/>
          </p:nvPr>
        </p:nvSpPr>
        <p:spPr>
          <a:xfrm>
            <a:off x="463680" y="1604520"/>
            <a:ext cx="5400" cy="144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4"/>
          <p:cNvSpPr>
            <a:spLocks noGrp="1"/>
          </p:cNvSpPr>
          <p:nvPr>
            <p:ph/>
          </p:nvPr>
        </p:nvSpPr>
        <p:spPr>
          <a:xfrm>
            <a:off x="457200" y="1607040"/>
            <a:ext cx="11520" cy="1440"/>
          </a:xfrm>
          <a:prstGeom prst="rect">
            <a:avLst/>
          </a:prstGeom>
          <a:noFill/>
          <a:ln w="0">
            <a:noFill/>
          </a:ln>
        </p:spPr>
        <p:txBody>
          <a:bodyPr lIns="0" rIns="0" tIns="0" bIns="0" anchor="t">
            <a:normAutofit/>
          </a:bodyPr>
          <a:p>
            <a:endParaRPr b="0" lang="en-US" sz="3200" spc="-1" strike="noStrike">
              <a:latin typeface="Arial"/>
            </a:endParaRPr>
          </a:p>
        </p:txBody>
      </p:sp>
      <p:sp>
        <p:nvSpPr>
          <p:cNvPr id="83" name=""/>
          <p:cNvSpPr/>
          <p:nvPr/>
        </p:nvSpPr>
        <p:spPr>
          <a:xfrm>
            <a:off x="288720" y="1143000"/>
            <a:ext cx="8626320" cy="654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2000" spc="-1" strike="noStrike">
                <a:solidFill>
                  <a:srgbClr val="000000"/>
                </a:solidFill>
                <a:latin typeface="Times New Roman"/>
              </a:rPr>
              <a:t>The following diagram shows the architecture of the LSTM model used at the computational unit.</a:t>
            </a:r>
            <a:endParaRPr b="0" lang="en-US" sz="2000" spc="-1" strike="noStrike">
              <a:latin typeface="Arial"/>
            </a:endParaRPr>
          </a:p>
        </p:txBody>
      </p:sp>
      <p:pic>
        <p:nvPicPr>
          <p:cNvPr id="84" name="Picture 2" descr=""/>
          <p:cNvPicPr/>
          <p:nvPr/>
        </p:nvPicPr>
        <p:blipFill>
          <a:blip r:embed="rId1"/>
          <a:stretch/>
        </p:blipFill>
        <p:spPr>
          <a:xfrm>
            <a:off x="457200" y="1828800"/>
            <a:ext cx="7915320" cy="4583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461520" y="228600"/>
            <a:ext cx="8225280" cy="1138680"/>
          </a:xfrm>
          <a:prstGeom prst="rect">
            <a:avLst/>
          </a:prstGeom>
          <a:noFill/>
          <a:ln w="0">
            <a:noFill/>
          </a:ln>
        </p:spPr>
        <p:txBody>
          <a:bodyPr lIns="0" rIns="0" tIns="0" bIns="0" anchor="ctr">
            <a:noAutofit/>
          </a:bodyPr>
          <a:p>
            <a:pPr algn="ctr">
              <a:buNone/>
            </a:pPr>
            <a:r>
              <a:rPr b="0" lang="en-US" sz="4400" spc="-1" strike="noStrike">
                <a:latin typeface="Times New Roman"/>
              </a:rPr>
              <a:t>Prototype</a:t>
            </a:r>
            <a:endParaRPr b="0" lang="en-US" sz="4400" spc="-1" strike="noStrike">
              <a:latin typeface="Times New Roman"/>
            </a:endParaRPr>
          </a:p>
        </p:txBody>
      </p:sp>
      <p:sp>
        <p:nvSpPr>
          <p:cNvPr id="86" name="PlaceHolder 2"/>
          <p:cNvSpPr>
            <a:spLocks noGrp="1"/>
          </p:cNvSpPr>
          <p:nvPr>
            <p:ph/>
          </p:nvPr>
        </p:nvSpPr>
        <p:spPr>
          <a:xfrm>
            <a:off x="45720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87" name="PlaceHolder 3"/>
          <p:cNvSpPr>
            <a:spLocks noGrp="1"/>
          </p:cNvSpPr>
          <p:nvPr>
            <p:ph/>
          </p:nvPr>
        </p:nvSpPr>
        <p:spPr>
          <a:xfrm>
            <a:off x="460080" y="1604520"/>
            <a:ext cx="2520" cy="360"/>
          </a:xfrm>
          <a:prstGeom prst="rect">
            <a:avLst/>
          </a:prstGeom>
          <a:noFill/>
          <a:ln w="0">
            <a:noFill/>
          </a:ln>
        </p:spPr>
        <p:txBody>
          <a:bodyPr lIns="0" rIns="0" tIns="0" bIns="0" anchor="t">
            <a:normAutofit/>
          </a:bodyPr>
          <a:p>
            <a:endParaRPr b="0" lang="en-US" sz="3200" spc="-1" strike="noStrike">
              <a:latin typeface="Arial"/>
            </a:endParaRPr>
          </a:p>
        </p:txBody>
      </p:sp>
      <p:sp>
        <p:nvSpPr>
          <p:cNvPr id="88" name="PlaceHolder 4"/>
          <p:cNvSpPr>
            <a:spLocks noGrp="1"/>
          </p:cNvSpPr>
          <p:nvPr>
            <p:ph/>
          </p:nvPr>
        </p:nvSpPr>
        <p:spPr>
          <a:xfrm>
            <a:off x="457200" y="1605240"/>
            <a:ext cx="5400" cy="360"/>
          </a:xfrm>
          <a:prstGeom prst="rect">
            <a:avLst/>
          </a:prstGeom>
          <a:noFill/>
          <a:ln w="0">
            <a:noFill/>
          </a:ln>
        </p:spPr>
        <p:txBody>
          <a:bodyPr lIns="0" rIns="0" tIns="0" bIns="0" anchor="t">
            <a:normAutofit/>
          </a:bodyPr>
          <a:p>
            <a:endParaRPr b="0" lang="en-US" sz="3200" spc="-1" strike="noStrike">
              <a:latin typeface="Arial"/>
            </a:endParaRPr>
          </a:p>
        </p:txBody>
      </p:sp>
      <p:pic>
        <p:nvPicPr>
          <p:cNvPr id="89" name="" descr=""/>
          <p:cNvPicPr/>
          <p:nvPr/>
        </p:nvPicPr>
        <p:blipFill>
          <a:blip r:embed="rId1"/>
          <a:stretch/>
        </p:blipFill>
        <p:spPr>
          <a:xfrm>
            <a:off x="457200" y="2537280"/>
            <a:ext cx="4246920" cy="3177720"/>
          </a:xfrm>
          <a:prstGeom prst="rect">
            <a:avLst/>
          </a:prstGeom>
          <a:ln w="0">
            <a:noFill/>
          </a:ln>
        </p:spPr>
      </p:pic>
      <p:pic>
        <p:nvPicPr>
          <p:cNvPr id="90" name="" descr=""/>
          <p:cNvPicPr/>
          <p:nvPr/>
        </p:nvPicPr>
        <p:blipFill>
          <a:blip r:embed="rId2"/>
          <a:srcRect l="0" t="14825" r="0" b="20926"/>
          <a:stretch/>
        </p:blipFill>
        <p:spPr>
          <a:xfrm>
            <a:off x="4997520" y="2743200"/>
            <a:ext cx="3460680" cy="29714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5280" cy="1138680"/>
          </a:xfrm>
          <a:prstGeom prst="rect">
            <a:avLst/>
          </a:prstGeom>
          <a:noFill/>
          <a:ln w="0">
            <a:noFill/>
          </a:ln>
        </p:spPr>
        <p:txBody>
          <a:bodyPr lIns="0" rIns="0" tIns="0" bIns="0" anchor="ctr">
            <a:normAutofit/>
          </a:bodyPr>
          <a:p>
            <a:pPr algn="ctr">
              <a:lnSpc>
                <a:spcPct val="100000"/>
              </a:lnSpc>
              <a:buNone/>
              <a:tabLst>
                <a:tab algn="l" pos="0"/>
              </a:tabLst>
            </a:pPr>
            <a:r>
              <a:rPr b="0" lang="en-US" sz="4400" spc="-1" strike="noStrike">
                <a:solidFill>
                  <a:srgbClr val="000000"/>
                </a:solidFill>
                <a:latin typeface="Times New Roman"/>
              </a:rPr>
              <a:t>Hardw</a:t>
            </a:r>
            <a:r>
              <a:rPr b="0" lang="en-US" sz="4400" spc="-1" strike="noStrike">
                <a:solidFill>
                  <a:srgbClr val="000000"/>
                </a:solidFill>
                <a:latin typeface="Times New Roman"/>
              </a:rPr>
              <a:t>are/</a:t>
            </a:r>
            <a:r>
              <a:rPr b="0" lang="en-US" sz="4400" spc="-1" strike="noStrike">
                <a:solidFill>
                  <a:srgbClr val="000000"/>
                </a:solidFill>
                <a:latin typeface="Times New Roman"/>
              </a:rPr>
              <a:t>Softwa</a:t>
            </a:r>
            <a:r>
              <a:rPr b="0" lang="en-US" sz="4400" spc="-1" strike="noStrike">
                <a:solidFill>
                  <a:srgbClr val="000000"/>
                </a:solidFill>
                <a:latin typeface="Times New Roman"/>
              </a:rPr>
              <a:t>re </a:t>
            </a:r>
            <a:r>
              <a:rPr b="0" lang="en-US" sz="4400" spc="-1" strike="noStrike">
                <a:solidFill>
                  <a:srgbClr val="000000"/>
                </a:solidFill>
                <a:latin typeface="Times New Roman"/>
              </a:rPr>
              <a:t>Requir</a:t>
            </a:r>
            <a:r>
              <a:rPr b="0" lang="en-US" sz="4400" spc="-1" strike="noStrike">
                <a:solidFill>
                  <a:srgbClr val="000000"/>
                </a:solidFill>
                <a:latin typeface="Times New Roman"/>
              </a:rPr>
              <a:t>ements </a:t>
            </a:r>
            <a:endParaRPr b="0" lang="en-US" sz="4400" spc="-1" strike="noStrike">
              <a:latin typeface="Arial"/>
            </a:endParaRPr>
          </a:p>
        </p:txBody>
      </p:sp>
      <p:sp>
        <p:nvSpPr>
          <p:cNvPr id="92" name="PlaceHolder 2"/>
          <p:cNvSpPr>
            <a:spLocks noGrp="1"/>
          </p:cNvSpPr>
          <p:nvPr>
            <p:ph/>
          </p:nvPr>
        </p:nvSpPr>
        <p:spPr>
          <a:xfrm>
            <a:off x="360000" y="1372320"/>
            <a:ext cx="8225280" cy="5283720"/>
          </a:xfrm>
          <a:prstGeom prst="rect">
            <a:avLst/>
          </a:prstGeom>
          <a:noFill/>
          <a:ln w="0">
            <a:noFill/>
          </a:ln>
        </p:spPr>
        <p:txBody>
          <a:bodyPr lIns="0" rIns="0" tIns="0" bIns="0" anchor="t">
            <a:normAutofit/>
          </a:bodyPr>
          <a:p>
            <a:pPr>
              <a:lnSpc>
                <a:spcPct val="100000"/>
              </a:lnSpc>
              <a:spcBef>
                <a:spcPts val="760"/>
              </a:spcBef>
              <a:buNone/>
              <a:tabLst>
                <a:tab algn="l" pos="0"/>
              </a:tabLst>
            </a:pPr>
            <a:r>
              <a:rPr b="1" lang="en-IN" sz="3800" spc="-1" strike="noStrike">
                <a:solidFill>
                  <a:srgbClr val="000000"/>
                </a:solidFill>
                <a:latin typeface="Times New Roman"/>
              </a:rPr>
              <a:t> </a:t>
            </a:r>
            <a:r>
              <a:rPr b="1" lang="en-IN" sz="2000" spc="-1" strike="noStrike">
                <a:solidFill>
                  <a:srgbClr val="000000"/>
                </a:solidFill>
                <a:latin typeface="Times New Roman"/>
              </a:rPr>
              <a:t>Hardware Requirement</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Raspberry pi 5 / Computational Unit</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Raspberry pi zero (mobile unit)</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2.4GHz Half Duplex Transreciever</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3-axis Accelerometer</a:t>
            </a:r>
            <a:endParaRPr b="0" lang="en-US" sz="2000" spc="-1" strike="noStrike">
              <a:latin typeface="Arial"/>
            </a:endParaRPr>
          </a:p>
          <a:p>
            <a:pPr>
              <a:lnSpc>
                <a:spcPct val="100000"/>
              </a:lnSpc>
              <a:spcBef>
                <a:spcPts val="760"/>
              </a:spcBef>
              <a:buNone/>
              <a:tabLst>
                <a:tab algn="l" pos="0"/>
              </a:tabLst>
            </a:pPr>
            <a:endParaRPr b="0" lang="en-US" sz="2000" spc="-1" strike="noStrike">
              <a:latin typeface="Arial"/>
            </a:endParaRPr>
          </a:p>
          <a:p>
            <a:pPr>
              <a:lnSpc>
                <a:spcPct val="100000"/>
              </a:lnSpc>
              <a:spcBef>
                <a:spcPts val="760"/>
              </a:spcBef>
              <a:buNone/>
              <a:tabLst>
                <a:tab algn="l" pos="0"/>
              </a:tabLst>
            </a:pPr>
            <a:r>
              <a:rPr b="1" lang="en-IN" sz="2000" spc="-1" strike="noStrike">
                <a:solidFill>
                  <a:srgbClr val="000000"/>
                </a:solidFill>
                <a:latin typeface="Times New Roman"/>
              </a:rPr>
              <a:t>Software Requirement</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Linux Environment (server)</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Pytorch</a:t>
            </a:r>
            <a:endParaRPr b="0" lang="en-US" sz="2000" spc="-1" strike="noStrike">
              <a:latin typeface="Arial"/>
            </a:endParaRPr>
          </a:p>
          <a:p>
            <a:pPr marL="216000" indent="-216000">
              <a:lnSpc>
                <a:spcPct val="100000"/>
              </a:lnSpc>
              <a:spcBef>
                <a:spcPts val="760"/>
              </a:spcBef>
              <a:buClr>
                <a:srgbClr val="000000"/>
              </a:buClr>
              <a:buSzPct val="45000"/>
              <a:buFont typeface="Wingdings" charset="2"/>
              <a:buChar char=""/>
              <a:tabLst>
                <a:tab algn="l" pos="0"/>
              </a:tabLst>
            </a:pPr>
            <a:r>
              <a:rPr b="0" lang="en-IN" sz="2000" spc="-1" strike="noStrike">
                <a:solidFill>
                  <a:srgbClr val="000000"/>
                </a:solidFill>
                <a:latin typeface="Times New Roman"/>
              </a:rPr>
              <a:t>Micropython</a:t>
            </a:r>
            <a:endParaRPr b="0" lang="en-US" sz="2000" spc="-1" strike="noStrike">
              <a:latin typeface="Arial"/>
            </a:endParaRPr>
          </a:p>
          <a:p>
            <a:pPr>
              <a:lnSpc>
                <a:spcPct val="100000"/>
              </a:lnSpc>
              <a:spcBef>
                <a:spcPts val="760"/>
              </a:spcBef>
              <a:buNone/>
              <a:tabLst>
                <a:tab algn="l" pos="0"/>
              </a:tabLst>
            </a:pPr>
            <a:endParaRPr b="0" lang="en-US" sz="3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lnSpc>
                <a:spcPct val="100000"/>
              </a:lnSpc>
              <a:buNone/>
              <a:tabLst>
                <a:tab algn="l" pos="0"/>
              </a:tabLst>
            </a:pPr>
            <a:r>
              <a:rPr b="0" lang="en-US" sz="4400" spc="-1" strike="noStrike">
                <a:solidFill>
                  <a:srgbClr val="000000"/>
                </a:solidFill>
                <a:latin typeface="Times New Roman"/>
              </a:rPr>
              <a:t>References</a:t>
            </a:r>
            <a:endParaRPr b="0" lang="en-US" sz="4400" spc="-1" strike="noStrike">
              <a:latin typeface="Arial"/>
            </a:endParaRPr>
          </a:p>
        </p:txBody>
      </p:sp>
      <p:sp>
        <p:nvSpPr>
          <p:cNvPr id="94" name="PlaceHolder 2"/>
          <p:cNvSpPr>
            <a:spLocks noGrp="1"/>
          </p:cNvSpPr>
          <p:nvPr>
            <p:ph/>
          </p:nvPr>
        </p:nvSpPr>
        <p:spPr>
          <a:xfrm>
            <a:off x="457200" y="1371600"/>
            <a:ext cx="8225280" cy="4978800"/>
          </a:xfrm>
          <a:prstGeom prst="rect">
            <a:avLst/>
          </a:prstGeom>
          <a:noFill/>
          <a:ln w="0">
            <a:noFill/>
          </a:ln>
        </p:spPr>
        <p:txBody>
          <a:bodyPr lIns="0" rIns="0" tIns="0" bIns="0" anchor="t">
            <a:noAutofit/>
          </a:bodyPr>
          <a:p>
            <a:pPr marL="343080" indent="-324000">
              <a:lnSpc>
                <a:spcPct val="100000"/>
              </a:lnSpc>
              <a:spcBef>
                <a:spcPts val="641"/>
              </a:spcBef>
              <a:buClr>
                <a:srgbClr val="000000"/>
              </a:buClr>
              <a:buFont typeface="StarSymbol"/>
              <a:buAutoNum type="arabicPlain"/>
              <a:tabLst>
                <a:tab algn="l" pos="0"/>
              </a:tabLst>
            </a:pPr>
            <a:r>
              <a:rPr b="0" lang="en-US" sz="1800" spc="-1" strike="noStrike">
                <a:latin typeface="Times New Roman"/>
              </a:rPr>
              <a:t>Junior R. , A. Murti and D. Rahmawati, (2023) "Implementation of Random Forest Classifier for Real-time Earthquake Detection System," 2023 IEEE International Conference on Industry 4.0, Artificial Intelligence, and Communications Technology (IAICT), BALI, Indonesia, 2023, pp. 227-23</a:t>
            </a:r>
            <a:endParaRPr b="0" lang="en-US" sz="1800" spc="-1" strike="noStrike">
              <a:latin typeface="Arial"/>
            </a:endParaRPr>
          </a:p>
          <a:p>
            <a:pPr marL="343080" indent="-324000">
              <a:lnSpc>
                <a:spcPct val="100000"/>
              </a:lnSpc>
              <a:spcBef>
                <a:spcPts val="641"/>
              </a:spcBef>
              <a:buClr>
                <a:srgbClr val="000000"/>
              </a:buClr>
              <a:buFont typeface="StarSymbol"/>
              <a:buAutoNum type="arabicPlain"/>
              <a:tabLst>
                <a:tab algn="l" pos="0"/>
              </a:tabLst>
            </a:pPr>
            <a:r>
              <a:rPr b="0" lang="en-US" sz="1800" spc="-1" strike="noStrike">
                <a:latin typeface="Times New Roman"/>
              </a:rPr>
              <a:t>Katole A. , V. Batheja, A. Deshmukh, F. Dekate and A. Soni, (2024) "Earthquake Prediction Using QSVM," 2024 IEEE International Students' Conference on Electrical, Electronics and Computer Science (SCEECS), Bhopal, India, 2024, pp. 1-7</a:t>
            </a:r>
            <a:endParaRPr b="0" lang="en-US" sz="1800" spc="-1" strike="noStrike">
              <a:latin typeface="Arial"/>
            </a:endParaRPr>
          </a:p>
          <a:p>
            <a:pPr marL="343080" indent="-324000">
              <a:lnSpc>
                <a:spcPct val="100000"/>
              </a:lnSpc>
              <a:spcBef>
                <a:spcPts val="641"/>
              </a:spcBef>
              <a:buClr>
                <a:srgbClr val="000000"/>
              </a:buClr>
              <a:buFont typeface="StarSymbol"/>
              <a:buAutoNum type="arabicPlain"/>
              <a:tabLst>
                <a:tab algn="l" pos="0"/>
              </a:tabLst>
            </a:pPr>
            <a:r>
              <a:rPr b="0" lang="en-US" sz="1800" spc="-1" strike="noStrike">
                <a:latin typeface="Times New Roman"/>
              </a:rPr>
              <a:t>Tasa F. A. , Istiqomah, M. A. Murti and I. Alinursafa, (2022) "Classification of Earthquake Vibrations Using the ANN (Artificial Neural Network) Algorithm," 2022 IEEE International Conference on Industry 4.0, Artificial Intelligence, and Communications Technology (IAICT), BALI, Indonesia, 2022, pp. 102-107</a:t>
            </a:r>
            <a:endParaRPr b="0" lang="en-US" sz="1800" spc="-1" strike="noStrike">
              <a:latin typeface="Arial"/>
            </a:endParaRPr>
          </a:p>
          <a:p>
            <a:pPr marL="343080" indent="-324000">
              <a:lnSpc>
                <a:spcPct val="100000"/>
              </a:lnSpc>
              <a:spcBef>
                <a:spcPts val="641"/>
              </a:spcBef>
              <a:buClr>
                <a:srgbClr val="000000"/>
              </a:buClr>
              <a:buFont typeface="StarSymbol"/>
              <a:buAutoNum type="arabicPlain"/>
              <a:tabLst>
                <a:tab algn="l" pos="0"/>
              </a:tabLst>
            </a:pPr>
            <a:r>
              <a:rPr b="0" lang="en-US" sz="1800" spc="-1" strike="noStrike">
                <a:latin typeface="Times New Roman"/>
              </a:rPr>
              <a:t>Zhu J. et al., (2024) "Rapid Earthquake Magnitude Classification Using Single Station Data Based on the Machine Learning," in IEEE Geoscience and Remote Sensing Letters, vol. 21, pp. 1-5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673200" y="1310760"/>
            <a:ext cx="7926840" cy="2738880"/>
          </a:xfrm>
          <a:prstGeom prst="rect">
            <a:avLst/>
          </a:prstGeom>
          <a:noFill/>
          <a:ln w="0">
            <a:noFill/>
          </a:ln>
        </p:spPr>
        <p:txBody>
          <a:bodyPr lIns="0" rIns="0" tIns="0" bIns="0" anchor="ctr">
            <a:noAutofit/>
          </a:bodyPr>
          <a:p>
            <a:pPr algn="ctr">
              <a:lnSpc>
                <a:spcPct val="150000"/>
              </a:lnSpc>
              <a:buNone/>
              <a:tabLst>
                <a:tab algn="l" pos="0"/>
              </a:tabLst>
            </a:pPr>
            <a:r>
              <a:rPr b="1" lang="en-IN" sz="2400" spc="-1" strike="noStrike">
                <a:solidFill>
                  <a:srgbClr val="002060"/>
                </a:solidFill>
                <a:latin typeface="Times New Roman"/>
              </a:rPr>
              <a:t>AI Based Advanced Mobile Seismic Monitoring System</a:t>
            </a:r>
            <a:br>
              <a:rPr sz="2400"/>
            </a:br>
            <a:r>
              <a:rPr b="1" lang="en-IN" sz="2400" spc="-1" strike="noStrike">
                <a:solidFill>
                  <a:srgbClr val="002060"/>
                </a:solidFill>
                <a:latin typeface="Times New Roman"/>
              </a:rPr>
              <a:t>Using LSTM Architecture</a:t>
            </a:r>
            <a:br>
              <a:rPr sz="2400"/>
            </a:br>
            <a:br>
              <a:rPr sz="2400"/>
            </a:br>
            <a:endParaRPr b="0" lang="en-US" sz="2400" spc="-1" strike="noStrike">
              <a:latin typeface="Arial"/>
            </a:endParaRPr>
          </a:p>
        </p:txBody>
      </p:sp>
      <p:sp>
        <p:nvSpPr>
          <p:cNvPr id="52" name="PlaceHolder 2"/>
          <p:cNvSpPr>
            <a:spLocks noGrp="1"/>
          </p:cNvSpPr>
          <p:nvPr>
            <p:ph/>
          </p:nvPr>
        </p:nvSpPr>
        <p:spPr>
          <a:xfrm>
            <a:off x="357120" y="3857760"/>
            <a:ext cx="5039280" cy="2608560"/>
          </a:xfrm>
          <a:prstGeom prst="rect">
            <a:avLst/>
          </a:prstGeom>
          <a:noFill/>
          <a:ln w="0">
            <a:noFill/>
          </a:ln>
        </p:spPr>
        <p:txBody>
          <a:bodyPr lIns="0" rIns="0" tIns="0" bIns="0" anchor="t">
            <a:normAutofit/>
          </a:bodyPr>
          <a:p>
            <a:pPr>
              <a:lnSpc>
                <a:spcPct val="100000"/>
              </a:lnSpc>
              <a:spcBef>
                <a:spcPts val="400"/>
              </a:spcBef>
              <a:buNone/>
              <a:tabLst>
                <a:tab algn="l" pos="0"/>
              </a:tabLst>
            </a:pPr>
            <a:r>
              <a:rPr b="1" lang="en-US" sz="2000" spc="-1" strike="noStrike">
                <a:solidFill>
                  <a:srgbClr val="000000"/>
                </a:solidFill>
                <a:latin typeface="Times New Roman"/>
              </a:rPr>
              <a:t>Batch Members :</a:t>
            </a:r>
            <a:endParaRPr b="0" lang="en-US" sz="2000" spc="-1" strike="noStrike">
              <a:latin typeface="Arial"/>
            </a:endParaRPr>
          </a:p>
          <a:p>
            <a:pPr>
              <a:lnSpc>
                <a:spcPct val="100000"/>
              </a:lnSpc>
              <a:spcBef>
                <a:spcPts val="400"/>
              </a:spcBef>
              <a:buNone/>
              <a:tabLst>
                <a:tab algn="l" pos="0"/>
              </a:tabLst>
            </a:pPr>
            <a:endParaRPr b="0" lang="en-US" sz="2000" spc="-1" strike="noStrike">
              <a:latin typeface="Arial"/>
            </a:endParaRPr>
          </a:p>
          <a:p>
            <a:pPr>
              <a:lnSpc>
                <a:spcPct val="115000"/>
              </a:lnSpc>
              <a:spcBef>
                <a:spcPts val="400"/>
              </a:spcBef>
              <a:buNone/>
              <a:tabLst>
                <a:tab algn="l" pos="0"/>
              </a:tabLst>
            </a:pPr>
            <a:r>
              <a:rPr b="1" lang="en-US" sz="2000" spc="-1" strike="noStrike">
                <a:solidFill>
                  <a:srgbClr val="000000"/>
                </a:solidFill>
                <a:latin typeface="Times New Roman"/>
              </a:rPr>
              <a:t>Ritvik Prasad M</a:t>
            </a:r>
            <a:r>
              <a:rPr b="1" lang="en-US" sz="2000" spc="-1" strike="noStrike">
                <a:solidFill>
                  <a:srgbClr val="000000"/>
                </a:solidFill>
                <a:latin typeface="Times New Roman"/>
              </a:rPr>
              <a:t>	</a:t>
            </a:r>
            <a:r>
              <a:rPr b="1" lang="en-US" sz="2000" spc="-1" strike="noStrike">
                <a:solidFill>
                  <a:srgbClr val="000000"/>
                </a:solidFill>
                <a:latin typeface="Times New Roman"/>
              </a:rPr>
              <a:t>	</a:t>
            </a:r>
            <a:r>
              <a:rPr b="1" lang="en-US" sz="2000" spc="-1" strike="noStrike">
                <a:solidFill>
                  <a:srgbClr val="000000"/>
                </a:solidFill>
                <a:latin typeface="Times New Roman"/>
              </a:rPr>
              <a:t>210801159</a:t>
            </a:r>
            <a:endParaRPr b="0" lang="en-US" sz="2000" spc="-1" strike="noStrike">
              <a:latin typeface="Arial"/>
            </a:endParaRPr>
          </a:p>
          <a:p>
            <a:pPr>
              <a:lnSpc>
                <a:spcPct val="115000"/>
              </a:lnSpc>
              <a:spcBef>
                <a:spcPts val="400"/>
              </a:spcBef>
              <a:buNone/>
              <a:tabLst>
                <a:tab algn="l" pos="0"/>
              </a:tabLst>
            </a:pPr>
            <a:r>
              <a:rPr b="1" lang="en-US" sz="2000" spc="-1" strike="noStrike">
                <a:solidFill>
                  <a:srgbClr val="000000"/>
                </a:solidFill>
                <a:latin typeface="Times New Roman"/>
              </a:rPr>
              <a:t>Nityasri Kumar P N</a:t>
            </a:r>
            <a:r>
              <a:rPr b="1" lang="en-US" sz="2000" spc="-1" strike="noStrike">
                <a:solidFill>
                  <a:srgbClr val="000000"/>
                </a:solidFill>
                <a:latin typeface="Times New Roman"/>
              </a:rPr>
              <a:t>	</a:t>
            </a:r>
            <a:r>
              <a:rPr b="1" lang="en-US" sz="2000" spc="-1" strike="noStrike">
                <a:solidFill>
                  <a:srgbClr val="000000"/>
                </a:solidFill>
                <a:latin typeface="Times New Roman"/>
              </a:rPr>
              <a:t>210801127</a:t>
            </a:r>
            <a:endParaRPr b="0" lang="en-US" sz="2000" spc="-1" strike="noStrike">
              <a:latin typeface="Arial"/>
            </a:endParaRPr>
          </a:p>
          <a:p>
            <a:pPr>
              <a:lnSpc>
                <a:spcPct val="115000"/>
              </a:lnSpc>
              <a:spcBef>
                <a:spcPts val="400"/>
              </a:spcBef>
              <a:buNone/>
              <a:tabLst>
                <a:tab algn="l" pos="0"/>
              </a:tabLst>
            </a:pPr>
            <a:r>
              <a:rPr b="1" lang="en-US" sz="2000" spc="-1" strike="noStrike">
                <a:solidFill>
                  <a:srgbClr val="000000"/>
                </a:solidFill>
                <a:latin typeface="Times New Roman"/>
              </a:rPr>
              <a:t>Tharun </a:t>
            </a:r>
            <a:r>
              <a:rPr b="1" lang="en-US" sz="2000" spc="-1" strike="noStrike">
                <a:solidFill>
                  <a:srgbClr val="000000"/>
                </a:solidFill>
                <a:latin typeface="Times New Roman"/>
              </a:rPr>
              <a:t>	</a:t>
            </a:r>
            <a:r>
              <a:rPr b="1" lang="en-US" sz="2000" spc="-1" strike="noStrike">
                <a:solidFill>
                  <a:srgbClr val="000000"/>
                </a:solidFill>
                <a:latin typeface="Times New Roman"/>
              </a:rPr>
              <a:t>	</a:t>
            </a:r>
            <a:r>
              <a:rPr b="1" lang="en-US" sz="2000" spc="-1" strike="noStrike">
                <a:solidFill>
                  <a:srgbClr val="000000"/>
                </a:solidFill>
                <a:latin typeface="Times New Roman"/>
              </a:rPr>
              <a:t>	</a:t>
            </a:r>
            <a:r>
              <a:rPr b="1" lang="en-US" sz="2000" spc="-1" strike="noStrike">
                <a:solidFill>
                  <a:srgbClr val="000000"/>
                </a:solidFill>
                <a:latin typeface="Times New Roman"/>
              </a:rPr>
              <a:t>210801703</a:t>
            </a:r>
            <a:endParaRPr b="0" lang="en-US" sz="2000" spc="-1" strike="noStrike">
              <a:latin typeface="Arial"/>
            </a:endParaRPr>
          </a:p>
          <a:p>
            <a:pPr>
              <a:lnSpc>
                <a:spcPct val="100000"/>
              </a:lnSpc>
              <a:spcBef>
                <a:spcPts val="360"/>
              </a:spcBef>
              <a:buNone/>
              <a:tabLst>
                <a:tab algn="l" pos="0"/>
              </a:tabLst>
            </a:pPr>
            <a:endParaRPr b="0" lang="en-US" sz="1800" spc="-1" strike="noStrike">
              <a:latin typeface="Arial"/>
            </a:endParaRPr>
          </a:p>
        </p:txBody>
      </p:sp>
      <p:sp>
        <p:nvSpPr>
          <p:cNvPr id="53" name="TextBox 3"/>
          <p:cNvSpPr/>
          <p:nvPr/>
        </p:nvSpPr>
        <p:spPr>
          <a:xfrm>
            <a:off x="5257800" y="3810600"/>
            <a:ext cx="3633840" cy="222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000" spc="-1" strike="noStrike">
                <a:solidFill>
                  <a:srgbClr val="000000"/>
                </a:solidFill>
                <a:latin typeface="Times New Roman"/>
                <a:ea typeface="DejaVu Sans"/>
              </a:rPr>
              <a:t>Supervisor:</a:t>
            </a:r>
            <a:endParaRPr b="0" lang="en-US" sz="2000" spc="-1" strike="noStrike">
              <a:latin typeface="Arial"/>
            </a:endParaRPr>
          </a:p>
          <a:p>
            <a:pPr>
              <a:lnSpc>
                <a:spcPct val="100000"/>
              </a:lnSpc>
              <a:buNone/>
            </a:pPr>
            <a:endParaRPr b="0" lang="en-US" sz="2000" spc="-1" strike="noStrike">
              <a:latin typeface="Arial"/>
            </a:endParaRPr>
          </a:p>
          <a:p>
            <a:pPr>
              <a:lnSpc>
                <a:spcPct val="115000"/>
              </a:lnSpc>
              <a:buNone/>
            </a:pPr>
            <a:r>
              <a:rPr b="1" lang="en-US" sz="2000" spc="-1" strike="noStrike">
                <a:solidFill>
                  <a:srgbClr val="000000"/>
                </a:solidFill>
                <a:latin typeface="Times New Roman"/>
                <a:ea typeface="DejaVu Sans"/>
              </a:rPr>
              <a:t>Dr. M. Sathish, M.E., Ph.D.,</a:t>
            </a:r>
            <a:endParaRPr b="0" lang="en-US" sz="2000" spc="-1" strike="noStrike">
              <a:latin typeface="Arial"/>
            </a:endParaRPr>
          </a:p>
          <a:p>
            <a:pPr>
              <a:lnSpc>
                <a:spcPct val="115000"/>
              </a:lnSpc>
              <a:buNone/>
            </a:pPr>
            <a:r>
              <a:rPr b="1" lang="en-US" sz="2000" spc="-1" strike="noStrike">
                <a:solidFill>
                  <a:srgbClr val="000000"/>
                </a:solidFill>
                <a:latin typeface="Times New Roman"/>
                <a:ea typeface="DejaVu Sans"/>
              </a:rPr>
              <a:t>Professor, ECE</a:t>
            </a:r>
            <a:endParaRPr b="0" lang="en-US" sz="20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gn="r">
              <a:lnSpc>
                <a:spcPct val="100000"/>
              </a:lnSpc>
              <a:buNone/>
            </a:pPr>
            <a:endParaRPr b="0" lang="en-US" sz="1800" spc="-1" strike="noStrike">
              <a:latin typeface="Arial"/>
            </a:endParaRPr>
          </a:p>
        </p:txBody>
      </p:sp>
      <p:pic>
        <p:nvPicPr>
          <p:cNvPr id="54" name="Picture 4" descr="Home | Rajalakshmi Engineering College (REC)"/>
          <p:cNvPicPr/>
          <p:nvPr/>
        </p:nvPicPr>
        <p:blipFill>
          <a:blip r:embed="rId1"/>
          <a:stretch/>
        </p:blipFill>
        <p:spPr>
          <a:xfrm>
            <a:off x="0" y="0"/>
            <a:ext cx="4067640" cy="13107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lnSpc>
                <a:spcPct val="100000"/>
              </a:lnSpc>
              <a:buNone/>
              <a:tabLst>
                <a:tab algn="l" pos="0"/>
              </a:tabLst>
            </a:pPr>
            <a:r>
              <a:rPr b="0" lang="en-US" sz="4400" spc="-1" strike="noStrike">
                <a:solidFill>
                  <a:srgbClr val="000000"/>
                </a:solidFill>
                <a:latin typeface="Times New Roman"/>
              </a:rPr>
              <a:t>Outline</a:t>
            </a:r>
            <a:endParaRPr b="0" lang="en-US" sz="4400" spc="-1" strike="noStrike">
              <a:latin typeface="Arial"/>
            </a:endParaRPr>
          </a:p>
        </p:txBody>
      </p:sp>
      <p:sp>
        <p:nvSpPr>
          <p:cNvPr id="56" name="PlaceHolder 2"/>
          <p:cNvSpPr>
            <a:spLocks noGrp="1"/>
          </p:cNvSpPr>
          <p:nvPr>
            <p:ph/>
          </p:nvPr>
        </p:nvSpPr>
        <p:spPr>
          <a:xfrm>
            <a:off x="457200" y="1600200"/>
            <a:ext cx="8225280" cy="4521600"/>
          </a:xfrm>
          <a:prstGeom prst="rect">
            <a:avLst/>
          </a:prstGeom>
          <a:noFill/>
          <a:ln w="0">
            <a:noFill/>
          </a:ln>
        </p:spPr>
        <p:txBody>
          <a:bodyPr lIns="0" rIns="0" tIns="0" bIns="0" anchor="t">
            <a:normAutofit fontScale="54000"/>
          </a:bodyPr>
          <a:p>
            <a:pPr marL="343080" indent="-343080">
              <a:lnSpc>
                <a:spcPct val="150000"/>
              </a:lnSpc>
              <a:spcBef>
                <a:spcPts val="819"/>
              </a:spcBef>
              <a:buClr>
                <a:srgbClr val="000000"/>
              </a:buClr>
              <a:buFont typeface="Arial"/>
              <a:buChar char="•"/>
            </a:pPr>
            <a:r>
              <a:rPr b="0" lang="en-IN" sz="4100" spc="-1" strike="noStrike">
                <a:solidFill>
                  <a:srgbClr val="000000"/>
                </a:solidFill>
                <a:latin typeface="Times New Roman"/>
              </a:rPr>
              <a:t>Abstract</a:t>
            </a:r>
            <a:endParaRPr b="0" lang="en-US" sz="4100" spc="-1" strike="noStrike">
              <a:latin typeface="Arial"/>
            </a:endParaRPr>
          </a:p>
          <a:p>
            <a:pPr marL="343080" indent="-343080">
              <a:lnSpc>
                <a:spcPct val="150000"/>
              </a:lnSpc>
              <a:spcBef>
                <a:spcPts val="819"/>
              </a:spcBef>
              <a:buClr>
                <a:srgbClr val="000000"/>
              </a:buClr>
              <a:buFont typeface="Arial"/>
              <a:buChar char="•"/>
            </a:pPr>
            <a:r>
              <a:rPr b="0" lang="en-IN" sz="4100" spc="-1" strike="noStrike">
                <a:solidFill>
                  <a:srgbClr val="000000"/>
                </a:solidFill>
                <a:latin typeface="Times New Roman"/>
              </a:rPr>
              <a:t>Objective</a:t>
            </a:r>
            <a:endParaRPr b="0" lang="en-US" sz="4100" spc="-1" strike="noStrike">
              <a:latin typeface="Arial"/>
            </a:endParaRPr>
          </a:p>
          <a:p>
            <a:pPr marL="343080" indent="-343080">
              <a:lnSpc>
                <a:spcPct val="150000"/>
              </a:lnSpc>
              <a:spcBef>
                <a:spcPts val="819"/>
              </a:spcBef>
              <a:buClr>
                <a:srgbClr val="000000"/>
              </a:buClr>
              <a:buFont typeface="Arial"/>
              <a:buChar char="•"/>
            </a:pPr>
            <a:r>
              <a:rPr b="0" lang="en-IN" sz="4100" spc="-1" strike="noStrike">
                <a:solidFill>
                  <a:srgbClr val="000000"/>
                </a:solidFill>
                <a:latin typeface="Times New Roman"/>
              </a:rPr>
              <a:t>Literature Survey</a:t>
            </a:r>
            <a:endParaRPr b="0" lang="en-US" sz="4100" spc="-1" strike="noStrike">
              <a:latin typeface="Arial"/>
            </a:endParaRPr>
          </a:p>
          <a:p>
            <a:pPr marL="343080" indent="-343080">
              <a:lnSpc>
                <a:spcPct val="150000"/>
              </a:lnSpc>
              <a:spcBef>
                <a:spcPts val="819"/>
              </a:spcBef>
              <a:buClr>
                <a:srgbClr val="000000"/>
              </a:buClr>
              <a:buFont typeface="Arial"/>
              <a:buChar char="•"/>
            </a:pPr>
            <a:r>
              <a:rPr b="0" lang="en-US" sz="4100" spc="-1" strike="noStrike">
                <a:solidFill>
                  <a:srgbClr val="000000"/>
                </a:solidFill>
                <a:latin typeface="Times New Roman"/>
              </a:rPr>
              <a:t>Summary of Literature</a:t>
            </a:r>
            <a:endParaRPr b="0" lang="en-US" sz="4100" spc="-1" strike="noStrike">
              <a:latin typeface="Arial"/>
            </a:endParaRPr>
          </a:p>
          <a:p>
            <a:pPr marL="343080" indent="-343080">
              <a:lnSpc>
                <a:spcPct val="150000"/>
              </a:lnSpc>
              <a:spcBef>
                <a:spcPts val="819"/>
              </a:spcBef>
              <a:buClr>
                <a:srgbClr val="000000"/>
              </a:buClr>
              <a:buFont typeface="Arial"/>
              <a:buChar char="•"/>
            </a:pPr>
            <a:r>
              <a:rPr b="0" lang="en-IN" sz="4100" spc="-1" strike="noStrike">
                <a:solidFill>
                  <a:srgbClr val="000000"/>
                </a:solidFill>
                <a:latin typeface="Times New Roman"/>
              </a:rPr>
              <a:t>Proposed System &amp; Novelty</a:t>
            </a:r>
            <a:endParaRPr b="0" lang="en-US" sz="4100" spc="-1" strike="noStrike">
              <a:latin typeface="Arial"/>
            </a:endParaRPr>
          </a:p>
          <a:p>
            <a:pPr marL="343080" indent="-343080">
              <a:lnSpc>
                <a:spcPct val="150000"/>
              </a:lnSpc>
              <a:spcBef>
                <a:spcPts val="819"/>
              </a:spcBef>
              <a:buClr>
                <a:srgbClr val="000000"/>
              </a:buClr>
              <a:buFont typeface="Arial"/>
              <a:buChar char="•"/>
            </a:pPr>
            <a:r>
              <a:rPr b="0" lang="en-IN" sz="4100" spc="-1" strike="noStrike">
                <a:solidFill>
                  <a:srgbClr val="000000"/>
                </a:solidFill>
                <a:latin typeface="Times New Roman"/>
              </a:rPr>
              <a:t>Block Diagram</a:t>
            </a:r>
            <a:endParaRPr b="0" lang="en-US" sz="4100" spc="-1" strike="noStrike">
              <a:latin typeface="Arial"/>
            </a:endParaRPr>
          </a:p>
          <a:p>
            <a:pPr marL="343080" indent="-343080">
              <a:lnSpc>
                <a:spcPct val="150000"/>
              </a:lnSpc>
              <a:spcBef>
                <a:spcPts val="819"/>
              </a:spcBef>
              <a:buClr>
                <a:srgbClr val="000000"/>
              </a:buClr>
              <a:buFont typeface="Arial"/>
              <a:buChar char="•"/>
            </a:pPr>
            <a:r>
              <a:rPr b="0" lang="en-US" sz="4100" spc="-1" strike="noStrike">
                <a:solidFill>
                  <a:srgbClr val="000000"/>
                </a:solidFill>
                <a:latin typeface="Times New Roman"/>
              </a:rPr>
              <a:t>Hardware/Software requirements</a:t>
            </a:r>
            <a:endParaRPr b="0" lang="en-US" sz="4100" spc="-1" strike="noStrike">
              <a:latin typeface="Arial"/>
            </a:endParaRPr>
          </a:p>
          <a:p>
            <a:pPr marL="343080" indent="-343080">
              <a:lnSpc>
                <a:spcPct val="150000"/>
              </a:lnSpc>
              <a:spcBef>
                <a:spcPts val="819"/>
              </a:spcBef>
              <a:buClr>
                <a:srgbClr val="000000"/>
              </a:buClr>
              <a:buFont typeface="Arial"/>
              <a:buChar char="•"/>
            </a:pPr>
            <a:r>
              <a:rPr b="0" lang="en-IN" sz="4100" spc="-1" strike="noStrike">
                <a:solidFill>
                  <a:srgbClr val="000000"/>
                </a:solidFill>
                <a:latin typeface="Times New Roman"/>
              </a:rPr>
              <a:t>References</a:t>
            </a:r>
            <a:endParaRPr b="0" lang="en-US" sz="4100" spc="-1" strike="noStrike">
              <a:latin typeface="Arial"/>
            </a:endParaRPr>
          </a:p>
          <a:p>
            <a:pPr>
              <a:lnSpc>
                <a:spcPct val="150000"/>
              </a:lnSpc>
              <a:spcBef>
                <a:spcPts val="641"/>
              </a:spcBef>
              <a:buNone/>
              <a:tabLst>
                <a:tab algn="l" pos="0"/>
              </a:tabLst>
            </a:pPr>
            <a:endParaRPr b="0" lang="en-US" sz="3200" spc="-1" strike="noStrike">
              <a:latin typeface="Arial"/>
            </a:endParaRPr>
          </a:p>
          <a:p>
            <a:pPr marL="343080" indent="-343080">
              <a:lnSpc>
                <a:spcPct val="150000"/>
              </a:lnSpc>
              <a:spcBef>
                <a:spcPts val="641"/>
              </a:spcBef>
              <a:buNone/>
              <a:tabLst>
                <a:tab algn="l" pos="0"/>
              </a:tabLst>
            </a:pPr>
            <a:endParaRPr b="0" lang="en-US" sz="3200" spc="-1" strike="noStrike">
              <a:latin typeface="Arial"/>
            </a:endParaRPr>
          </a:p>
          <a:p>
            <a:pPr marL="343080" indent="-343080">
              <a:lnSpc>
                <a:spcPct val="100000"/>
              </a:lnSpc>
              <a:spcBef>
                <a:spcPts val="641"/>
              </a:spcBef>
              <a:buNone/>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461160" y="228600"/>
            <a:ext cx="8225280" cy="778680"/>
          </a:xfrm>
          <a:prstGeom prst="rect">
            <a:avLst/>
          </a:prstGeom>
          <a:noFill/>
          <a:ln w="0">
            <a:noFill/>
          </a:ln>
        </p:spPr>
        <p:txBody>
          <a:bodyPr lIns="0" rIns="0" tIns="0" bIns="0" anchor="ctr">
            <a:normAutofit fontScale="5000"/>
          </a:bodyPr>
          <a:p>
            <a:pPr algn="ctr">
              <a:lnSpc>
                <a:spcPct val="100000"/>
              </a:lnSpc>
              <a:buNone/>
              <a:tabLst>
                <a:tab algn="l" pos="0"/>
              </a:tabLst>
            </a:pPr>
            <a:r>
              <a:rPr b="0" lang="en-IN" sz="99990" spc="-1" strike="noStrike">
                <a:solidFill>
                  <a:srgbClr val="000000"/>
                </a:solidFill>
                <a:latin typeface="Times New Roman"/>
              </a:rPr>
              <a:t>Abstract</a:t>
            </a:r>
            <a:endParaRPr b="0" lang="en-US" sz="99990" spc="-1" strike="noStrike">
              <a:latin typeface="Arial"/>
            </a:endParaRPr>
          </a:p>
        </p:txBody>
      </p:sp>
      <p:sp>
        <p:nvSpPr>
          <p:cNvPr id="58" name="PlaceHolder 2"/>
          <p:cNvSpPr>
            <a:spLocks noGrp="1"/>
          </p:cNvSpPr>
          <p:nvPr>
            <p:ph/>
          </p:nvPr>
        </p:nvSpPr>
        <p:spPr>
          <a:xfrm>
            <a:off x="232560" y="1146960"/>
            <a:ext cx="8225280" cy="5024880"/>
          </a:xfrm>
          <a:prstGeom prst="rect">
            <a:avLst/>
          </a:prstGeom>
          <a:noFill/>
          <a:ln w="0">
            <a:noFill/>
          </a:ln>
        </p:spPr>
        <p:txBody>
          <a:bodyPr lIns="0" rIns="0" tIns="0" bIns="0" anchor="t">
            <a:normAutofit fontScale="99000"/>
          </a:bodyPr>
          <a:p>
            <a:pPr marL="432000" algn="just">
              <a:lnSpc>
                <a:spcPct val="150000"/>
              </a:lnSpc>
              <a:spcBef>
                <a:spcPts val="1417"/>
              </a:spcBef>
              <a:buNone/>
              <a:tabLst>
                <a:tab algn="l" pos="0"/>
              </a:tabLst>
            </a:pPr>
            <a:r>
              <a:rPr b="0" lang="en-US" sz="2000" spc="-1" strike="noStrike">
                <a:solidFill>
                  <a:srgbClr val="000000"/>
                </a:solidFill>
                <a:latin typeface="Times New Roman"/>
              </a:rPr>
              <a:t>AI based advanced mobile seismic monitoring system using LSTM architecture introduces a paradigm shift in seismic analysis and disaster management by integrating cutting-edge technology with portable sensor solutions. Traditional seismic monitoring methods are often hindered by their stationary nature and high costs, limiting their deployment to well-funded institutions and urban areas. This project leverages the MPU6050 sensor, coupled with LSTM recurrent neural networks, to enable real-time analysis of seismic activity with unparalleled accuracy and efficiency. By predicting Richter scale readings directly from sensor data, this project eliminates the need for costly Richter scales, making seismic monitoring accessible even in resource-constrained rural and remote areas.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lnSpc>
                <a:spcPct val="150000"/>
              </a:lnSpc>
              <a:buNone/>
              <a:tabLst>
                <a:tab algn="l" pos="0"/>
              </a:tabLst>
            </a:pPr>
            <a:r>
              <a:rPr b="0" lang="en-IN" sz="4400" spc="-1" strike="noStrike">
                <a:solidFill>
                  <a:srgbClr val="000000"/>
                </a:solidFill>
                <a:latin typeface="Times New Roman"/>
              </a:rPr>
              <a:t>Objectives</a:t>
            </a:r>
            <a:endParaRPr b="0" lang="en-US" sz="4400" spc="-1" strike="noStrike">
              <a:latin typeface="Arial"/>
            </a:endParaRPr>
          </a:p>
        </p:txBody>
      </p:sp>
      <p:sp>
        <p:nvSpPr>
          <p:cNvPr id="60" name="PlaceHolder 2"/>
          <p:cNvSpPr>
            <a:spLocks noGrp="1"/>
          </p:cNvSpPr>
          <p:nvPr>
            <p:ph/>
          </p:nvPr>
        </p:nvSpPr>
        <p:spPr>
          <a:xfrm>
            <a:off x="457200" y="1413720"/>
            <a:ext cx="8225280" cy="4800240"/>
          </a:xfrm>
          <a:prstGeom prst="rect">
            <a:avLst/>
          </a:prstGeom>
          <a:noFill/>
          <a:ln w="0">
            <a:noFill/>
          </a:ln>
        </p:spPr>
        <p:txBody>
          <a:bodyPr lIns="0" rIns="0" tIns="0" bIns="0" anchor="t">
            <a:normAutofit/>
          </a:bodyPr>
          <a:p>
            <a:pPr marL="343080" algn="just">
              <a:lnSpc>
                <a:spcPct val="115000"/>
              </a:lnSpc>
              <a:spcBef>
                <a:spcPts val="641"/>
              </a:spcBef>
              <a:buNone/>
              <a:tabLst>
                <a:tab algn="l" pos="0"/>
              </a:tabLst>
            </a:pPr>
            <a:endParaRPr b="0" lang="en-US" sz="2000" spc="-1" strike="noStrike">
              <a:latin typeface="Arial"/>
            </a:endParaRPr>
          </a:p>
          <a:p>
            <a:pPr marL="343080" indent="-324000" algn="just">
              <a:lnSpc>
                <a:spcPct val="115000"/>
              </a:lnSpc>
              <a:spcBef>
                <a:spcPts val="641"/>
              </a:spcBef>
              <a:buClr>
                <a:srgbClr val="000000"/>
              </a:buClr>
              <a:buSzPct val="45000"/>
              <a:buFont typeface="Wingdings" charset="2"/>
              <a:buChar char=""/>
              <a:tabLst>
                <a:tab algn="l" pos="0"/>
              </a:tabLst>
            </a:pPr>
            <a:r>
              <a:rPr b="0" lang="en-US" sz="2000" spc="-1" strike="noStrike">
                <a:solidFill>
                  <a:srgbClr val="000000"/>
                </a:solidFill>
                <a:latin typeface="Times New Roman"/>
              </a:rPr>
              <a:t>To develop a portable seismic monitoring system using affordable sensors to enable real-time data collection and analysis in areas lacking established monitoring infrastructure. </a:t>
            </a:r>
            <a:endParaRPr b="0" lang="en-US" sz="2000" spc="-1" strike="noStrike">
              <a:latin typeface="Arial"/>
            </a:endParaRPr>
          </a:p>
          <a:p>
            <a:pPr marL="343080" indent="-324000" algn="just">
              <a:lnSpc>
                <a:spcPct val="115000"/>
              </a:lnSpc>
              <a:spcBef>
                <a:spcPts val="641"/>
              </a:spcBef>
              <a:buClr>
                <a:srgbClr val="000000"/>
              </a:buClr>
              <a:buSzPct val="45000"/>
              <a:buFont typeface="Wingdings" charset="2"/>
              <a:buChar char=""/>
              <a:tabLst>
                <a:tab algn="l" pos="0"/>
              </a:tabLst>
            </a:pPr>
            <a:r>
              <a:rPr b="0" lang="en-US" sz="2000" spc="-1" strike="noStrike">
                <a:solidFill>
                  <a:srgbClr val="000000"/>
                </a:solidFill>
                <a:latin typeface="Times New Roman"/>
              </a:rPr>
              <a:t>To ensure scalability and accessibility by designing the system to be cost- effective, easy to deploy, and user-friendly, thereby democratizing access to seismic monitoring technology and empowering communities to monitor and respond to seismic events effectively.</a:t>
            </a:r>
            <a:endParaRPr b="0" lang="en-US" sz="2000" spc="-1" strike="noStrike">
              <a:latin typeface="Arial"/>
            </a:endParaRPr>
          </a:p>
          <a:p>
            <a:pPr marL="343080" indent="-324000" algn="just">
              <a:lnSpc>
                <a:spcPct val="115000"/>
              </a:lnSpc>
              <a:spcBef>
                <a:spcPts val="641"/>
              </a:spcBef>
              <a:buClr>
                <a:srgbClr val="000000"/>
              </a:buClr>
              <a:buSzPct val="45000"/>
              <a:buFont typeface="Wingdings" charset="2"/>
              <a:buChar char=""/>
              <a:tabLst>
                <a:tab algn="l" pos="0"/>
              </a:tabLst>
            </a:pPr>
            <a:r>
              <a:rPr b="0" lang="en-US" sz="2000" spc="-1" strike="noStrike">
                <a:solidFill>
                  <a:srgbClr val="000000"/>
                </a:solidFill>
                <a:latin typeface="Times New Roman"/>
              </a:rPr>
              <a:t>To implement advanced deep learning techniques, such as LSTM (Long Short Term Memory) neural networks, to analyze seismic data and calculate Richter scale magnitudes, facilitating rapid detection and prediction of seismic events with high accuracy and efficiency.</a:t>
            </a:r>
            <a:endParaRPr b="0" lang="en-US" sz="2000" spc="-1" strike="noStrike">
              <a:latin typeface="Arial"/>
            </a:endParaRPr>
          </a:p>
          <a:p>
            <a:pPr marL="343080" algn="just">
              <a:lnSpc>
                <a:spcPct val="115000"/>
              </a:lnSpc>
              <a:spcBef>
                <a:spcPts val="641"/>
              </a:spcBef>
              <a:buNone/>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495360" y="76320"/>
            <a:ext cx="8225280" cy="1138680"/>
          </a:xfrm>
          <a:prstGeom prst="rect">
            <a:avLst/>
          </a:prstGeom>
          <a:noFill/>
          <a:ln w="0">
            <a:noFill/>
          </a:ln>
        </p:spPr>
        <p:txBody>
          <a:bodyPr lIns="0" rIns="0" tIns="0" bIns="0" anchor="ctr">
            <a:normAutofit fontScale="84000"/>
          </a:bodyPr>
          <a:p>
            <a:pPr algn="ctr">
              <a:lnSpc>
                <a:spcPct val="100000"/>
              </a:lnSpc>
              <a:buNone/>
              <a:tabLst>
                <a:tab algn="l" pos="0"/>
              </a:tabLst>
            </a:pPr>
            <a:r>
              <a:rPr b="0" lang="en-IN" sz="4400" spc="-1" strike="noStrike">
                <a:solidFill>
                  <a:srgbClr val="000000"/>
                </a:solidFill>
                <a:latin typeface="Times New Roman"/>
              </a:rPr>
              <a:t>Literatu</a:t>
            </a:r>
            <a:r>
              <a:rPr b="0" lang="en-IN" sz="4400" spc="-1" strike="noStrike">
                <a:solidFill>
                  <a:srgbClr val="000000"/>
                </a:solidFill>
                <a:latin typeface="Times New Roman"/>
              </a:rPr>
              <a:t>re </a:t>
            </a:r>
            <a:r>
              <a:rPr b="0" lang="en-IN" sz="4400" spc="-1" strike="noStrike">
                <a:solidFill>
                  <a:srgbClr val="000000"/>
                </a:solidFill>
                <a:latin typeface="Times New Roman"/>
              </a:rPr>
              <a:t>Survey</a:t>
            </a:r>
            <a:br>
              <a:rPr sz="4400"/>
            </a:br>
            <a:endParaRPr b="0" lang="en-US" sz="4400" spc="-1" strike="noStrike">
              <a:latin typeface="Arial"/>
            </a:endParaRPr>
          </a:p>
        </p:txBody>
      </p:sp>
      <p:graphicFrame>
        <p:nvGraphicFramePr>
          <p:cNvPr id="62" name="Table 4"/>
          <p:cNvGraphicFramePr/>
          <p:nvPr/>
        </p:nvGraphicFramePr>
        <p:xfrm>
          <a:off x="228600" y="705960"/>
          <a:ext cx="8686080" cy="5526000"/>
        </p:xfrm>
        <a:graphic>
          <a:graphicData uri="http://schemas.openxmlformats.org/drawingml/2006/table">
            <a:tbl>
              <a:tblPr/>
              <a:tblGrid>
                <a:gridCol w="1962360"/>
                <a:gridCol w="1047600"/>
                <a:gridCol w="1627920"/>
                <a:gridCol w="4048560"/>
              </a:tblGrid>
              <a:tr h="344880">
                <a:tc>
                  <a:txBody>
                    <a:bodyPr anchor="t">
                      <a:noAutofit/>
                    </a:bodyPr>
                    <a:p>
                      <a:pPr algn="ctr">
                        <a:lnSpc>
                          <a:spcPct val="100000"/>
                        </a:lnSpc>
                        <a:buNone/>
                      </a:pPr>
                      <a:r>
                        <a:rPr b="1" lang="en-US" sz="1800" spc="-1" strike="noStrike">
                          <a:solidFill>
                            <a:srgbClr val="ffffff"/>
                          </a:solidFill>
                          <a:latin typeface="Times New Roman"/>
                        </a:rPr>
                        <a:t>TITLE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gn="ctr">
                        <a:lnSpc>
                          <a:spcPct val="100000"/>
                        </a:lnSpc>
                        <a:buNone/>
                      </a:pPr>
                      <a:r>
                        <a:rPr b="1" lang="en-US" sz="1800" spc="-1" strike="noStrike">
                          <a:solidFill>
                            <a:srgbClr val="ffffff"/>
                          </a:solidFill>
                          <a:latin typeface="Times New Roman"/>
                        </a:rPr>
                        <a:t>YEAR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gn="ctr">
                        <a:lnSpc>
                          <a:spcPct val="100000"/>
                        </a:lnSpc>
                        <a:buNone/>
                      </a:pPr>
                      <a:r>
                        <a:rPr b="1" lang="en-US" sz="1800" spc="-1" strike="noStrike">
                          <a:solidFill>
                            <a:srgbClr val="ffffff"/>
                          </a:solidFill>
                          <a:latin typeface="Times New Roman"/>
                        </a:rPr>
                        <a:t>AUTHOR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chor="t">
                      <a:noAutofit/>
                    </a:bodyPr>
                    <a:p>
                      <a:pPr algn="ctr">
                        <a:lnSpc>
                          <a:spcPct val="100000"/>
                        </a:lnSpc>
                        <a:buNone/>
                      </a:pPr>
                      <a:r>
                        <a:rPr b="1" lang="en-US" sz="1800" spc="-1" strike="noStrike">
                          <a:solidFill>
                            <a:srgbClr val="ffffff"/>
                          </a:solidFill>
                          <a:latin typeface="Times New Roman"/>
                        </a:rPr>
                        <a:t>TECHNIQUE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1157400">
                <a:tc>
                  <a:txBody>
                    <a:bodyPr anchor="t">
                      <a:noAutofit/>
                    </a:bodyPr>
                    <a:p>
                      <a:pPr>
                        <a:lnSpc>
                          <a:spcPct val="100000"/>
                        </a:lnSpc>
                        <a:buNone/>
                      </a:pPr>
                      <a:r>
                        <a:rPr b="0" lang="en-US" sz="1600" spc="-1" strike="noStrike">
                          <a:solidFill>
                            <a:srgbClr val="000000"/>
                          </a:solidFill>
                          <a:latin typeface="Times New Roman"/>
                        </a:rPr>
                        <a:t>Implementation of Random</a:t>
                      </a:r>
                      <a:endParaRPr b="0" lang="en-US" sz="1600" spc="-1" strike="noStrike">
                        <a:latin typeface="Arial"/>
                      </a:endParaRPr>
                    </a:p>
                    <a:p>
                      <a:pPr>
                        <a:lnSpc>
                          <a:spcPct val="100000"/>
                        </a:lnSpc>
                        <a:buNone/>
                      </a:pPr>
                      <a:r>
                        <a:rPr b="0" lang="en-US" sz="1600" spc="-1" strike="noStrike">
                          <a:solidFill>
                            <a:srgbClr val="000000"/>
                          </a:solidFill>
                          <a:latin typeface="Times New Roman"/>
                        </a:rPr>
                        <a:t>Forest Classifier for Real-time Earthquake Detection System</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4c7dc"/>
                    </a:solidFill>
                  </a:tcPr>
                </a:tc>
                <a:tc>
                  <a:txBody>
                    <a:bodyPr anchor="t">
                      <a:noAutofit/>
                    </a:bodyPr>
                    <a:p>
                      <a:pPr algn="ctr">
                        <a:lnSpc>
                          <a:spcPct val="100000"/>
                        </a:lnSpc>
                        <a:buNone/>
                      </a:pPr>
                      <a:r>
                        <a:rPr b="0" lang="en-US" sz="1600" spc="-1" strike="noStrike">
                          <a:solidFill>
                            <a:srgbClr val="000000"/>
                          </a:solidFill>
                          <a:latin typeface="Times New Roman"/>
                        </a:rPr>
                        <a:t>2023</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4c7dc"/>
                    </a:solidFill>
                  </a:tcPr>
                </a:tc>
                <a:tc>
                  <a:txBody>
                    <a:bodyPr anchor="t">
                      <a:noAutofit/>
                    </a:bodyPr>
                    <a:p>
                      <a:pPr>
                        <a:lnSpc>
                          <a:spcPct val="100000"/>
                        </a:lnSpc>
                        <a:buNone/>
                        <a:tabLst>
                          <a:tab algn="l" pos="0"/>
                        </a:tabLst>
                      </a:pPr>
                      <a:r>
                        <a:rPr b="0" lang="en-US" sz="1600" spc="-1" strike="noStrike">
                          <a:solidFill>
                            <a:srgbClr val="000000"/>
                          </a:solidFill>
                          <a:latin typeface="Times New Roman"/>
                        </a:rPr>
                        <a:t>Junior R. , A. Murti, D. Rahmawati</a:t>
                      </a:r>
                      <a:endParaRPr b="0" lang="en-US" sz="1600" spc="-1" strike="noStrike">
                        <a:latin typeface="Arial"/>
                      </a:endParaRPr>
                    </a:p>
                  </a:txBody>
                  <a:tcPr anchor="t" marL="91440" marR="91440">
                    <a:lnL w="12240">
                      <a:solidFill>
                        <a:srgbClr val="ffffff"/>
                      </a:solidFill>
                    </a:lnL>
                    <a:lnR w="12240">
                      <a:noFill/>
                    </a:lnR>
                    <a:lnT w="12240">
                      <a:solidFill>
                        <a:srgbClr val="ffffff"/>
                      </a:solidFill>
                    </a:lnT>
                    <a:lnB w="12240">
                      <a:solidFill>
                        <a:srgbClr val="ffffff"/>
                      </a:solidFill>
                    </a:lnB>
                    <a:solidFill>
                      <a:srgbClr val="b4c7dc"/>
                    </a:solidFill>
                  </a:tcPr>
                </a:tc>
                <a:tc>
                  <a:txBody>
                    <a:bodyPr anchor="t">
                      <a:noAutofit/>
                    </a:bodyPr>
                    <a:p>
                      <a:pPr algn="just">
                        <a:lnSpc>
                          <a:spcPct val="100000"/>
                        </a:lnSpc>
                        <a:buNone/>
                      </a:pPr>
                      <a:r>
                        <a:rPr b="0" lang="en-US" sz="1600" spc="-1" strike="noStrike">
                          <a:solidFill>
                            <a:srgbClr val="000000"/>
                          </a:solidFill>
                          <a:latin typeface="Times New Roman"/>
                        </a:rPr>
                        <a:t>The study proposed a solution using a random forest classifier for earthquake detection, demonstrating its effectiveness in discerning between earthquake and non-earthquake vibrations. </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4c7dc"/>
                    </a:solidFill>
                  </a:tcPr>
                </a:tc>
              </a:tr>
              <a:tr h="994680">
                <a:tc>
                  <a:txBody>
                    <a:bodyPr anchor="t">
                      <a:noAutofit/>
                    </a:bodyPr>
                    <a:p>
                      <a:pPr>
                        <a:lnSpc>
                          <a:spcPct val="100000"/>
                        </a:lnSpc>
                        <a:buNone/>
                      </a:pPr>
                      <a:r>
                        <a:rPr b="0" lang="en-US" sz="1600" spc="-1" strike="noStrike">
                          <a:solidFill>
                            <a:srgbClr val="000000"/>
                          </a:solidFill>
                          <a:latin typeface="Times New Roman"/>
                        </a:rPr>
                        <a:t>Earthquake Prediction Using QSVM</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pPr>
                      <a:r>
                        <a:rPr b="0" lang="en-US" sz="1600" spc="-1" strike="noStrike">
                          <a:solidFill>
                            <a:srgbClr val="000000"/>
                          </a:solidFill>
                          <a:latin typeface="Times New Roman"/>
                        </a:rPr>
                        <a:t>2024</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en-US" sz="1600" spc="-1" strike="noStrike">
                          <a:solidFill>
                            <a:srgbClr val="000000"/>
                          </a:solidFill>
                          <a:latin typeface="Times New Roman"/>
                        </a:rPr>
                        <a:t>Katole A. , V. Batheja, A. Deshmukh, F. Dekate, A. Soni</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just">
                        <a:lnSpc>
                          <a:spcPct val="100000"/>
                        </a:lnSpc>
                        <a:buNone/>
                      </a:pPr>
                      <a:r>
                        <a:rPr b="0" lang="en-US" sz="1600" spc="-1" strike="noStrike">
                          <a:solidFill>
                            <a:srgbClr val="000000"/>
                          </a:solidFill>
                          <a:latin typeface="Times New Roman"/>
                        </a:rPr>
                        <a:t>The study proposed the used of quantum support vector machines to predict the timing of laboratory earthquakes. </a:t>
                      </a:r>
                      <a:endParaRPr b="0" lang="en-US" sz="1600" spc="-1" strike="noStrike">
                        <a:latin typeface="Arial"/>
                      </a:endParaRPr>
                    </a:p>
                    <a:p>
                      <a:pPr>
                        <a:lnSpc>
                          <a:spcPct val="100000"/>
                        </a:lnSpc>
                        <a:buNone/>
                      </a:pPr>
                      <a:endParaRPr b="0" lang="en-US" sz="1600" spc="-1" strike="noStrike">
                        <a:latin typeface="Arial"/>
                      </a:endParaRPr>
                    </a:p>
                  </a:txBody>
                  <a:tcPr anchor="t" marL="91440" marR="91440">
                    <a:lnL w="12240">
                      <a:solidFill>
                        <a:srgbClr val="ffffff"/>
                      </a:solidFill>
                    </a:lnL>
                    <a:lnR w="12240">
                      <a:solidFill>
                        <a:srgbClr val="ffffff"/>
                      </a:solidFill>
                    </a:lnR>
                    <a:lnT>
                      <a:noFill/>
                    </a:lnT>
                    <a:lnB w="12240">
                      <a:solidFill>
                        <a:srgbClr val="ffffff"/>
                      </a:solidFill>
                    </a:lnB>
                    <a:solidFill>
                      <a:srgbClr val="e9ecf3"/>
                    </a:solidFill>
                  </a:tcPr>
                </a:tc>
              </a:tr>
              <a:tr h="1470240">
                <a:tc>
                  <a:txBody>
                    <a:bodyPr anchor="t">
                      <a:noAutofit/>
                    </a:bodyPr>
                    <a:p>
                      <a:pPr>
                        <a:lnSpc>
                          <a:spcPct val="100000"/>
                        </a:lnSpc>
                        <a:buNone/>
                      </a:pPr>
                      <a:r>
                        <a:rPr b="0" lang="en-US" sz="1600" spc="-1" strike="noStrike">
                          <a:latin typeface="Times New Roman"/>
                        </a:rPr>
                        <a:t>Classification of Earthquake Vibrations Using the ANN</a:t>
                      </a:r>
                      <a:endParaRPr b="0" lang="en-US" sz="1600" spc="-1" strike="noStrike">
                        <a:latin typeface="Arial"/>
                      </a:endParaRPr>
                    </a:p>
                    <a:p>
                      <a:pPr>
                        <a:lnSpc>
                          <a:spcPct val="100000"/>
                        </a:lnSpc>
                        <a:buNone/>
                      </a:pPr>
                      <a:r>
                        <a:rPr b="0" lang="en-US" sz="1600" spc="-1" strike="noStrike">
                          <a:latin typeface="Times New Roman"/>
                        </a:rPr>
                        <a:t>(Artificial Neural Network) Algorithm</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4c7dc"/>
                    </a:solidFill>
                  </a:tcPr>
                </a:tc>
                <a:tc>
                  <a:txBody>
                    <a:bodyPr anchor="t">
                      <a:noAutofit/>
                    </a:bodyPr>
                    <a:p>
                      <a:pPr algn="ctr">
                        <a:lnSpc>
                          <a:spcPct val="100000"/>
                        </a:lnSpc>
                        <a:buNone/>
                      </a:pPr>
                      <a:r>
                        <a:rPr b="0" lang="en-US" sz="1600" spc="-1" strike="noStrike">
                          <a:latin typeface="Times New Roman"/>
                        </a:rPr>
                        <a:t>2023</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4c7dc"/>
                    </a:solidFill>
                  </a:tcPr>
                </a:tc>
                <a:tc>
                  <a:txBody>
                    <a:bodyPr anchor="t">
                      <a:noAutofit/>
                    </a:bodyPr>
                    <a:p>
                      <a:pPr>
                        <a:lnSpc>
                          <a:spcPct val="100000"/>
                        </a:lnSpc>
                        <a:buNone/>
                      </a:pPr>
                      <a:r>
                        <a:rPr b="0" lang="en-US" sz="1600" spc="-1" strike="noStrike">
                          <a:latin typeface="Times New Roman"/>
                        </a:rPr>
                        <a:t>Tasa F. A. , Istiqomah, M. A. Murti and I. Alinursafa</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4c7dc"/>
                    </a:solidFill>
                  </a:tcPr>
                </a:tc>
                <a:tc>
                  <a:txBody>
                    <a:bodyPr anchor="t">
                      <a:noAutofit/>
                    </a:bodyPr>
                    <a:p>
                      <a:pPr algn="just">
                        <a:lnSpc>
                          <a:spcPct val="100000"/>
                        </a:lnSpc>
                        <a:buNone/>
                      </a:pPr>
                      <a:r>
                        <a:rPr b="0" lang="en-US" sz="1600" spc="-1" strike="noStrike">
                          <a:latin typeface="Times New Roman"/>
                        </a:rPr>
                        <a:t>The study employed artificial neural network (ANN) algorithm to classify earthquake vibrations after extracting various features from the data.</a:t>
                      </a:r>
                      <a:endParaRPr b="0" lang="en-US" sz="1600" spc="-1" strike="noStrike">
                        <a:latin typeface="Arial"/>
                      </a:endParaRPr>
                    </a:p>
                  </a:txBody>
                  <a:tcPr anchor="t" marL="91440" marR="91440">
                    <a:lnL w="12240">
                      <a:solidFill>
                        <a:srgbClr val="ffffff"/>
                      </a:solidFill>
                    </a:lnL>
                    <a:lnR w="12240">
                      <a:solidFill>
                        <a:srgbClr val="ffffff"/>
                      </a:solidFill>
                    </a:lnR>
                    <a:lnT>
                      <a:noFill/>
                    </a:lnT>
                    <a:lnB w="12240">
                      <a:solidFill>
                        <a:srgbClr val="ffffff"/>
                      </a:solidFill>
                    </a:lnB>
                    <a:solidFill>
                      <a:srgbClr val="b4c7dc"/>
                    </a:solidFill>
                  </a:tcPr>
                </a:tc>
              </a:tr>
              <a:tr h="1559160">
                <a:tc>
                  <a:txBody>
                    <a:bodyPr anchor="t">
                      <a:noAutofit/>
                    </a:bodyPr>
                    <a:p>
                      <a:pPr>
                        <a:lnSpc>
                          <a:spcPct val="100000"/>
                        </a:lnSpc>
                        <a:buNone/>
                      </a:pPr>
                      <a:r>
                        <a:rPr b="0" lang="en-US" sz="1600" spc="-1" strike="noStrike">
                          <a:latin typeface="Times New Roman"/>
                        </a:rPr>
                        <a:t>Rapid Earthquake Magnitude Classification Using</a:t>
                      </a:r>
                      <a:endParaRPr b="0" lang="en-US" sz="1600" spc="-1" strike="noStrike">
                        <a:latin typeface="Arial"/>
                      </a:endParaRPr>
                    </a:p>
                    <a:p>
                      <a:pPr>
                        <a:lnSpc>
                          <a:spcPct val="100000"/>
                        </a:lnSpc>
                        <a:buNone/>
                      </a:pPr>
                      <a:r>
                        <a:rPr b="0" lang="en-US" sz="1600" spc="-1" strike="noStrike">
                          <a:latin typeface="Times New Roman"/>
                        </a:rPr>
                        <a:t>Single Station Data Based on Machine Learning</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gn="ctr">
                        <a:lnSpc>
                          <a:spcPct val="100000"/>
                        </a:lnSpc>
                        <a:buNone/>
                      </a:pPr>
                      <a:r>
                        <a:rPr b="0" lang="en-US" sz="1600" spc="-1" strike="noStrike">
                          <a:latin typeface="Times New Roman"/>
                        </a:rPr>
                        <a:t>2023</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en-US" sz="1600" spc="-1" strike="noStrike">
                          <a:latin typeface="Times New Roman"/>
                        </a:rPr>
                        <a:t>Zhu J. et al</a:t>
                      </a:r>
                      <a:endParaRPr b="0" lang="en-US" sz="16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chor="t">
                      <a:noAutofit/>
                    </a:bodyPr>
                    <a:p>
                      <a:pPr>
                        <a:lnSpc>
                          <a:spcPct val="100000"/>
                        </a:lnSpc>
                        <a:buNone/>
                      </a:pPr>
                      <a:r>
                        <a:rPr b="0" lang="en-US" sz="1600" spc="-1" strike="noStrike">
                          <a:latin typeface="Times New Roman"/>
                        </a:rPr>
                        <a:t>The study introduced a machine learning magnitude classification framework (MCFrame) designed to rapidly and accurately classify earthquake events into high magnitude (M≥5.5) or low magnitude (M&lt;5.5) categories using single station data. </a:t>
                      </a:r>
                      <a:endParaRPr b="0" lang="en-US" sz="1600" spc="-1" strike="noStrike">
                        <a:latin typeface="Arial"/>
                      </a:endParaRPr>
                    </a:p>
                  </a:txBody>
                  <a:tcPr anchor="t" marL="91440" marR="91440">
                    <a:lnL w="12240">
                      <a:solidFill>
                        <a:srgbClr val="ffffff"/>
                      </a:solidFill>
                    </a:lnL>
                    <a:lnR w="12240">
                      <a:solidFill>
                        <a:srgbClr val="ffffff"/>
                      </a:solidFill>
                    </a:lnR>
                    <a:lnT>
                      <a:noFill/>
                    </a:lnT>
                    <a:lnB w="12240">
                      <a:solidFill>
                        <a:srgbClr val="ffffff"/>
                      </a:solidFill>
                    </a:lnB>
                    <a:solidFill>
                      <a:srgbClr val="e9ecf3"/>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5280" cy="1138680"/>
          </a:xfrm>
          <a:prstGeom prst="rect">
            <a:avLst/>
          </a:prstGeom>
          <a:noFill/>
          <a:ln w="0">
            <a:noFill/>
          </a:ln>
        </p:spPr>
        <p:txBody>
          <a:bodyPr lIns="0" rIns="0" tIns="0" bIns="0" anchor="ctr">
            <a:normAutofit/>
          </a:bodyPr>
          <a:p>
            <a:pPr algn="ctr">
              <a:lnSpc>
                <a:spcPct val="150000"/>
              </a:lnSpc>
              <a:buNone/>
              <a:tabLst>
                <a:tab algn="l" pos="0"/>
              </a:tabLst>
            </a:pPr>
            <a:r>
              <a:rPr b="0" lang="en-IN" sz="4400" spc="-1" strike="noStrike">
                <a:solidFill>
                  <a:srgbClr val="000000"/>
                </a:solidFill>
                <a:latin typeface="Times New Roman"/>
              </a:rPr>
              <a:t>Proposed System </a:t>
            </a:r>
            <a:endParaRPr b="0" lang="en-US" sz="4400" spc="-1" strike="noStrike">
              <a:latin typeface="Arial"/>
            </a:endParaRPr>
          </a:p>
        </p:txBody>
      </p:sp>
      <p:sp>
        <p:nvSpPr>
          <p:cNvPr id="64" name="PlaceHolder 2"/>
          <p:cNvSpPr>
            <a:spLocks noGrp="1"/>
          </p:cNvSpPr>
          <p:nvPr>
            <p:ph/>
          </p:nvPr>
        </p:nvSpPr>
        <p:spPr>
          <a:xfrm>
            <a:off x="360000" y="1800000"/>
            <a:ext cx="8225280" cy="4521600"/>
          </a:xfrm>
          <a:prstGeom prst="rect">
            <a:avLst/>
          </a:prstGeom>
          <a:noFill/>
          <a:ln w="0">
            <a:noFill/>
          </a:ln>
        </p:spPr>
        <p:txBody>
          <a:bodyPr lIns="0" rIns="0" tIns="0" bIns="0" anchor="t">
            <a:normAutofit fontScale="94000"/>
          </a:bodyPr>
          <a:p>
            <a:pPr marL="343080" indent="-324000" algn="just">
              <a:lnSpc>
                <a:spcPct val="100000"/>
              </a:lnSpc>
              <a:spcBef>
                <a:spcPts val="641"/>
              </a:spcBef>
              <a:buClr>
                <a:srgbClr val="000000"/>
              </a:buClr>
              <a:buSzPct val="45000"/>
              <a:buFont typeface="Wingdings" charset="2"/>
              <a:buChar char=""/>
              <a:tabLst>
                <a:tab algn="l" pos="0"/>
              </a:tabLst>
            </a:pPr>
            <a:r>
              <a:rPr b="0" lang="en-US" sz="3200" spc="-1" strike="noStrike" baseline="33000">
                <a:solidFill>
                  <a:srgbClr val="000000"/>
                </a:solidFill>
                <a:latin typeface="Times New Roman"/>
              </a:rPr>
              <a:t>Integrates hardware components, including the Raspberry Pi 5, MPU-6050 accelerometer module, and 2.4GHz (ISM band) antenna to create a seismic monitoring solution. </a:t>
            </a:r>
            <a:endParaRPr b="0" lang="en-US" sz="3200" spc="-1" strike="noStrike">
              <a:latin typeface="Times New Roman"/>
            </a:endParaRPr>
          </a:p>
          <a:p>
            <a:pPr marL="343080" indent="-324000" algn="just">
              <a:lnSpc>
                <a:spcPct val="100000"/>
              </a:lnSpc>
              <a:spcBef>
                <a:spcPts val="641"/>
              </a:spcBef>
              <a:buClr>
                <a:srgbClr val="000000"/>
              </a:buClr>
              <a:buSzPct val="45000"/>
              <a:buFont typeface="Wingdings" charset="2"/>
              <a:buChar char=""/>
              <a:tabLst>
                <a:tab algn="l" pos="0"/>
              </a:tabLst>
            </a:pPr>
            <a:r>
              <a:rPr b="0" lang="en-US" sz="3200" spc="-1" strike="noStrike" baseline="33000">
                <a:solidFill>
                  <a:srgbClr val="000000"/>
                </a:solidFill>
                <a:latin typeface="Times New Roman"/>
              </a:rPr>
              <a:t>Raspberry Pi 5</a:t>
            </a:r>
            <a:r>
              <a:rPr b="1" lang="en-US" sz="3200" spc="-1" strike="noStrike" baseline="33000">
                <a:solidFill>
                  <a:srgbClr val="000000"/>
                </a:solidFill>
                <a:latin typeface="Times New Roman"/>
              </a:rPr>
              <a:t> </a:t>
            </a:r>
            <a:r>
              <a:rPr b="0" lang="en-US" sz="3200" spc="-1" strike="noStrike" baseline="33000">
                <a:solidFill>
                  <a:srgbClr val="000000"/>
                </a:solidFill>
                <a:latin typeface="Times New Roman"/>
              </a:rPr>
              <a:t>serves as the computation unit, providing computational power and connectivity for data analysis and transmission. Its compact size and low power consumption make it ideal for deployment in portable monitoring systems. </a:t>
            </a:r>
            <a:endParaRPr b="0" lang="en-US" sz="3200" spc="-1" strike="noStrike">
              <a:latin typeface="Times New Roman"/>
            </a:endParaRPr>
          </a:p>
          <a:p>
            <a:pPr marL="343080" indent="-324000" algn="just">
              <a:lnSpc>
                <a:spcPct val="100000"/>
              </a:lnSpc>
              <a:spcBef>
                <a:spcPts val="641"/>
              </a:spcBef>
              <a:buClr>
                <a:srgbClr val="000000"/>
              </a:buClr>
              <a:buSzPct val="45000"/>
              <a:buFont typeface="Wingdings" charset="2"/>
              <a:buChar char=""/>
              <a:tabLst>
                <a:tab algn="l" pos="0"/>
              </a:tabLst>
            </a:pPr>
            <a:r>
              <a:rPr b="0" lang="en-US" sz="3200" spc="-1" strike="noStrike" baseline="33000">
                <a:solidFill>
                  <a:srgbClr val="000000"/>
                </a:solidFill>
                <a:latin typeface="Times New Roman"/>
              </a:rPr>
              <a:t>MPU-6050 accelerometer module, the system can accurately detect and measure seismic vibrations in multiple axes. </a:t>
            </a:r>
            <a:endParaRPr b="0" lang="en-US" sz="3200" spc="-1" strike="noStrike">
              <a:latin typeface="Times New Roman"/>
            </a:endParaRPr>
          </a:p>
          <a:p>
            <a:pPr marL="343080" indent="-324000" algn="just">
              <a:lnSpc>
                <a:spcPct val="100000"/>
              </a:lnSpc>
              <a:spcBef>
                <a:spcPts val="641"/>
              </a:spcBef>
              <a:buClr>
                <a:srgbClr val="000000"/>
              </a:buClr>
              <a:buSzPct val="45000"/>
              <a:buFont typeface="Wingdings" charset="2"/>
              <a:buChar char=""/>
              <a:tabLst>
                <a:tab algn="l" pos="0"/>
              </a:tabLst>
            </a:pPr>
            <a:r>
              <a:rPr b="0" lang="en-US" sz="3200" spc="-1" strike="noStrike" baseline="33000">
                <a:solidFill>
                  <a:srgbClr val="000000"/>
                </a:solidFill>
                <a:latin typeface="Times New Roman"/>
                <a:ea typeface="Noto Sans CJK SC"/>
              </a:rPr>
              <a:t>2.4GHz antenna</a:t>
            </a:r>
            <a:r>
              <a:rPr b="1" lang="en-US" sz="3200" spc="-1" strike="noStrike" baseline="33000">
                <a:solidFill>
                  <a:srgbClr val="000000"/>
                </a:solidFill>
                <a:latin typeface="Times New Roman"/>
                <a:ea typeface="Noto Sans CJK SC"/>
              </a:rPr>
              <a:t> </a:t>
            </a:r>
            <a:r>
              <a:rPr b="0" lang="en-US" sz="3200" spc="-1" strike="noStrike" baseline="33000">
                <a:solidFill>
                  <a:srgbClr val="000000"/>
                </a:solidFill>
                <a:latin typeface="Times New Roman"/>
                <a:ea typeface="Noto Sans CJK SC"/>
              </a:rPr>
              <a:t>facilitates wireless communication between monitoring nodes, enabling real-time data transmission and remote monitoring capabilities upto an optimum range of approximately 200 acres. </a:t>
            </a:r>
            <a:endParaRPr b="0" lang="en-US" sz="3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lnSpc>
                <a:spcPct val="100000"/>
              </a:lnSpc>
              <a:buNone/>
              <a:tabLst>
                <a:tab algn="l" pos="0"/>
              </a:tabLst>
            </a:pPr>
            <a:r>
              <a:rPr b="0" lang="en-US" sz="4400" spc="-1" strike="noStrike">
                <a:solidFill>
                  <a:srgbClr val="000000"/>
                </a:solidFill>
                <a:latin typeface="Times New Roman"/>
              </a:rPr>
              <a:t>Novelt</a:t>
            </a:r>
            <a:r>
              <a:rPr b="0" lang="en-US" sz="4400" spc="-1" strike="noStrike">
                <a:solidFill>
                  <a:srgbClr val="000000"/>
                </a:solidFill>
                <a:latin typeface="Times New Roman"/>
              </a:rPr>
              <a:t>y in </a:t>
            </a:r>
            <a:r>
              <a:rPr b="0" lang="en-US" sz="4400" spc="-1" strike="noStrike">
                <a:solidFill>
                  <a:srgbClr val="000000"/>
                </a:solidFill>
                <a:latin typeface="Times New Roman"/>
              </a:rPr>
              <a:t>Propos</a:t>
            </a:r>
            <a:r>
              <a:rPr b="0" lang="en-US" sz="4400" spc="-1" strike="noStrike">
                <a:solidFill>
                  <a:srgbClr val="000000"/>
                </a:solidFill>
                <a:latin typeface="Times New Roman"/>
              </a:rPr>
              <a:t>ed </a:t>
            </a:r>
            <a:r>
              <a:rPr b="0" lang="en-US" sz="4400" spc="-1" strike="noStrike">
                <a:solidFill>
                  <a:srgbClr val="000000"/>
                </a:solidFill>
                <a:latin typeface="Times New Roman"/>
              </a:rPr>
              <a:t>System</a:t>
            </a:r>
            <a:endParaRPr b="0" lang="en-US" sz="4400" spc="-1" strike="noStrike">
              <a:latin typeface="Arial"/>
            </a:endParaRPr>
          </a:p>
        </p:txBody>
      </p:sp>
      <p:sp>
        <p:nvSpPr>
          <p:cNvPr id="66" name="PlaceHolder 2"/>
          <p:cNvSpPr>
            <a:spLocks noGrp="1"/>
          </p:cNvSpPr>
          <p:nvPr>
            <p:ph/>
          </p:nvPr>
        </p:nvSpPr>
        <p:spPr>
          <a:xfrm>
            <a:off x="360000" y="1980000"/>
            <a:ext cx="8225280" cy="4521600"/>
          </a:xfrm>
          <a:prstGeom prst="rect">
            <a:avLst/>
          </a:prstGeom>
          <a:noFill/>
          <a:ln w="0">
            <a:noFill/>
          </a:ln>
        </p:spPr>
        <p:txBody>
          <a:bodyPr lIns="0" rIns="0" tIns="0" bIns="0" anchor="t">
            <a:normAutofit/>
          </a:bodyPr>
          <a:p>
            <a:pPr marL="343080" indent="-324000" algn="just">
              <a:lnSpc>
                <a:spcPct val="115000"/>
              </a:lnSpc>
              <a:spcBef>
                <a:spcPts val="641"/>
              </a:spcBef>
              <a:buClr>
                <a:srgbClr val="000000"/>
              </a:buClr>
              <a:buSzPct val="45000"/>
              <a:buFont typeface="Wingdings" charset="2"/>
              <a:buChar char=""/>
              <a:tabLst>
                <a:tab algn="l" pos="0"/>
              </a:tabLst>
            </a:pPr>
            <a:r>
              <a:rPr b="0" lang="en-US" sz="1800" spc="-1" strike="noStrike">
                <a:solidFill>
                  <a:srgbClr val="000000"/>
                </a:solidFill>
                <a:latin typeface="Times New Roman"/>
              </a:rPr>
              <a:t>Richter Scale Prediction: A groundbreaking feature of the Advanced Seismic Monitoring System is its capability to predict Richter scale readings directly from the sensor data, eliminating the need for traditional Richter scales. By training an LSTM neural network on accelerometer and gyroscope readings from the calibrated MPU6050 sensor, the system can accurately estimate Richter scale magnitudes in real-time.</a:t>
            </a:r>
            <a:endParaRPr b="0" lang="en-US" sz="1800" spc="-1" strike="noStrike">
              <a:latin typeface="Arial"/>
            </a:endParaRPr>
          </a:p>
          <a:p>
            <a:pPr marL="343080" indent="-324000" algn="just">
              <a:lnSpc>
                <a:spcPct val="115000"/>
              </a:lnSpc>
              <a:spcBef>
                <a:spcPts val="641"/>
              </a:spcBef>
              <a:buClr>
                <a:srgbClr val="000000"/>
              </a:buClr>
              <a:buSzPct val="45000"/>
              <a:buFont typeface="Wingdings" charset="2"/>
              <a:buChar char=""/>
              <a:tabLst>
                <a:tab algn="l" pos="0"/>
              </a:tabLst>
            </a:pPr>
            <a:r>
              <a:rPr b="0" lang="en-US" sz="1800" spc="-1" strike="noStrike">
                <a:solidFill>
                  <a:srgbClr val="000000"/>
                </a:solidFill>
                <a:latin typeface="Times New Roman"/>
              </a:rPr>
              <a:t>Cost-effective Deployment: The AI based advanced mobile seismic monitoring system using LSTM architecture offers a cost-effective solution for seismic monitoring in resource-constrained environments. By utilizing affordable components and open-source software, the system democratizes access to seismic monitoring technology, empowering communities and researchers to address seismic hazards effectively.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5280" cy="1138680"/>
          </a:xfrm>
          <a:prstGeom prst="rect">
            <a:avLst/>
          </a:prstGeom>
          <a:noFill/>
          <a:ln w="0">
            <a:noFill/>
          </a:ln>
        </p:spPr>
        <p:txBody>
          <a:bodyPr lIns="0" rIns="0" tIns="0" bIns="0" anchor="ctr">
            <a:noAutofit/>
          </a:bodyPr>
          <a:p>
            <a:pPr algn="ctr">
              <a:lnSpc>
                <a:spcPct val="100000"/>
              </a:lnSpc>
              <a:buNone/>
              <a:tabLst>
                <a:tab algn="l" pos="0"/>
              </a:tabLst>
            </a:pPr>
            <a:r>
              <a:rPr b="0" lang="en-IN" sz="4400" spc="-1" strike="noStrike">
                <a:solidFill>
                  <a:srgbClr val="000000"/>
                </a:solidFill>
                <a:latin typeface="Times New Roman"/>
              </a:rPr>
              <a:t>Block Diagram</a:t>
            </a:r>
            <a:endParaRPr b="0" lang="en-US" sz="4400" spc="-1" strike="noStrike">
              <a:latin typeface="Arial"/>
            </a:endParaRPr>
          </a:p>
        </p:txBody>
      </p:sp>
      <p:sp>
        <p:nvSpPr>
          <p:cNvPr id="68" name="Rectangle 26"/>
          <p:cNvSpPr/>
          <p:nvPr/>
        </p:nvSpPr>
        <p:spPr>
          <a:xfrm>
            <a:off x="609480" y="288000"/>
            <a:ext cx="9139680" cy="452880"/>
          </a:xfrm>
          <a:prstGeom prst="rect">
            <a:avLst/>
          </a:prstGeom>
          <a:noFill/>
          <a:ln w="0">
            <a:noFill/>
          </a:ln>
        </p:spPr>
        <p:style>
          <a:lnRef idx="0"/>
          <a:fillRef idx="0"/>
          <a:effectRef idx="0"/>
          <a:fontRef idx="minor"/>
        </p:style>
      </p:sp>
      <p:sp>
        <p:nvSpPr>
          <p:cNvPr id="69" name="Rectangle 64"/>
          <p:cNvSpPr/>
          <p:nvPr/>
        </p:nvSpPr>
        <p:spPr>
          <a:xfrm>
            <a:off x="152280" y="152280"/>
            <a:ext cx="9139680" cy="452880"/>
          </a:xfrm>
          <a:prstGeom prst="rect">
            <a:avLst/>
          </a:prstGeom>
          <a:noFill/>
          <a:ln w="0">
            <a:noFill/>
          </a:ln>
        </p:spPr>
        <p:style>
          <a:lnRef idx="0"/>
          <a:fillRef idx="0"/>
          <a:effectRef idx="0"/>
          <a:fontRef idx="minor"/>
        </p:style>
      </p:sp>
      <p:sp>
        <p:nvSpPr>
          <p:cNvPr id="70" name="Rectangle 102"/>
          <p:cNvSpPr/>
          <p:nvPr/>
        </p:nvSpPr>
        <p:spPr>
          <a:xfrm>
            <a:off x="762120" y="1139040"/>
            <a:ext cx="10671840" cy="579240"/>
          </a:xfrm>
          <a:prstGeom prst="rect">
            <a:avLst/>
          </a:prstGeom>
          <a:noFill/>
          <a:ln w="0">
            <a:noFill/>
          </a:ln>
        </p:spPr>
        <p:style>
          <a:lnRef idx="0"/>
          <a:fillRef idx="0"/>
          <a:effectRef idx="0"/>
          <a:fontRef idx="minor"/>
        </p:style>
      </p:sp>
      <p:pic>
        <p:nvPicPr>
          <p:cNvPr id="71" name="" descr=""/>
          <p:cNvPicPr/>
          <p:nvPr/>
        </p:nvPicPr>
        <p:blipFill>
          <a:blip r:embed="rId1"/>
          <a:stretch/>
        </p:blipFill>
        <p:spPr>
          <a:xfrm>
            <a:off x="457200" y="2068200"/>
            <a:ext cx="8000280" cy="4332240"/>
          </a:xfrm>
          <a:prstGeom prst="rect">
            <a:avLst/>
          </a:prstGeom>
          <a:ln w="0">
            <a:noFill/>
          </a:ln>
        </p:spPr>
      </p:pic>
      <p:sp>
        <p:nvSpPr>
          <p:cNvPr id="72" name=""/>
          <p:cNvSpPr/>
          <p:nvPr/>
        </p:nvSpPr>
        <p:spPr>
          <a:xfrm>
            <a:off x="228600" y="1350000"/>
            <a:ext cx="8686440" cy="707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2000" spc="-1" strike="noStrike">
                <a:solidFill>
                  <a:srgbClr val="000000"/>
                </a:solidFill>
                <a:latin typeface="Times New Roman"/>
              </a:rPr>
              <a:t>The following block diagram shows the working of mobile station of the project.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268</TotalTime>
  <Application>LibreOffice/7.3.7.2$Linux_X86_64 LibreOffice_project/30$Build-2</Application>
  <AppVersion>15.0000</AppVersion>
  <Words>67</Words>
  <Paragraphs>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2020-11-08T09:25:08Z</dcterms:created>
  <dc:creator>Dell</dc:creator>
  <dc:description/>
  <dc:language>en-IN</dc:language>
  <cp:lastModifiedBy/>
  <cp:lastPrinted>2024-02-13T21:41:14Z</cp:lastPrinted>
  <dcterms:modified xsi:type="dcterms:W3CDTF">2024-05-21T19:38:25Z</dcterms:modified>
  <cp:revision>42</cp:revision>
  <dc:subject/>
  <dc:title>TITLE PAGE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a4f4dfc9fbaa4db8b6d1451ccd96797e</vt:lpwstr>
  </property>
  <property fmtid="{D5CDD505-2E9C-101B-9397-08002B2CF9AE}" pid="3" name="Notes">
    <vt:i4>1</vt:i4>
  </property>
  <property fmtid="{D5CDD505-2E9C-101B-9397-08002B2CF9AE}" pid="4" name="PresentationFormat">
    <vt:lpwstr>On-screen Show (4:3)</vt:lpwstr>
  </property>
  <property fmtid="{D5CDD505-2E9C-101B-9397-08002B2CF9AE}" pid="5" name="Slides">
    <vt:i4>12</vt:i4>
  </property>
</Properties>
</file>